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C49F"/>
    <a:srgbClr val="FDFFF3"/>
    <a:srgbClr val="E9C87D"/>
    <a:srgbClr val="FDFEF8"/>
    <a:srgbClr val="D88D78"/>
    <a:srgbClr val="947B76"/>
    <a:srgbClr val="B69991"/>
    <a:srgbClr val="CCB631"/>
    <a:srgbClr val="3E2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72"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A4AD36-66AD-3D52-B1DF-75A9416D37C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39DACAF-563F-4393-CCA3-CA6DC9433E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160E686-28C6-9A32-A2AD-0985350EA90D}"/>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5" name="Нижний колонтитул 4">
            <a:extLst>
              <a:ext uri="{FF2B5EF4-FFF2-40B4-BE49-F238E27FC236}">
                <a16:creationId xmlns:a16="http://schemas.microsoft.com/office/drawing/2014/main" id="{1533E28E-4C0D-7E1B-AB76-789EDECD97D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88533C3-7161-CCFE-042E-0232B9C5B20D}"/>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57585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37797C-4227-C622-046F-912A031DE12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7F58018-4022-714B-2191-CCE32E3994F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0B3DD81-603E-06F5-F420-9DCBC892710C}"/>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5" name="Нижний колонтитул 4">
            <a:extLst>
              <a:ext uri="{FF2B5EF4-FFF2-40B4-BE49-F238E27FC236}">
                <a16:creationId xmlns:a16="http://schemas.microsoft.com/office/drawing/2014/main" id="{61D41CD6-D607-A40B-354E-562248DD550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37A8114-5EC7-46D5-A253-ECC327A1FB8F}"/>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1111237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72F9204-B1B0-33A1-0153-0BA5F541776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0D781F0-BF76-4B97-6148-ABA907331B2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335C284-DC8E-D5CE-2CD3-4776BCE5EC0D}"/>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5" name="Нижний колонтитул 4">
            <a:extLst>
              <a:ext uri="{FF2B5EF4-FFF2-40B4-BE49-F238E27FC236}">
                <a16:creationId xmlns:a16="http://schemas.microsoft.com/office/drawing/2014/main" id="{591A8C90-C2FB-A1F0-02D2-6F9DF6B2324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F88B34B-4E76-9A92-40D1-70752DCD91E5}"/>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98572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20BDD6-2824-2E20-2AC0-6952FC1B664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4AB0354-3ECD-A672-623C-E2B84022ED3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9425453-AF34-9F3F-DFBE-716B01B0504F}"/>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5" name="Нижний колонтитул 4">
            <a:extLst>
              <a:ext uri="{FF2B5EF4-FFF2-40B4-BE49-F238E27FC236}">
                <a16:creationId xmlns:a16="http://schemas.microsoft.com/office/drawing/2014/main" id="{73C378F2-B1B3-A75A-9452-215EA0C60E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DCE28EB-E1E0-EFBD-9580-F24E7A79BFC4}"/>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69542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9670D7-CEF5-C680-2F66-29987EB5BF5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FA1355C-6E96-B4FF-7BB2-A278CA0584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99B3E8D-3FAF-C54E-072D-7032A1B33EB9}"/>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5" name="Нижний колонтитул 4">
            <a:extLst>
              <a:ext uri="{FF2B5EF4-FFF2-40B4-BE49-F238E27FC236}">
                <a16:creationId xmlns:a16="http://schemas.microsoft.com/office/drawing/2014/main" id="{88DF1343-E688-1276-C662-4BB7EDDE72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697ADE6-643B-0D81-CE7D-2ED4A6D90380}"/>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300479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8BF0CB-9C40-89DF-5F12-43D3293FC6C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7FE75E5-C424-B3AC-12AC-3DCC399EA4C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8BC1072-B466-200D-06AA-BE44ECF0684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AD0893E-AD3F-7A9B-FEEF-BC18C5A58908}"/>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6" name="Нижний колонтитул 5">
            <a:extLst>
              <a:ext uri="{FF2B5EF4-FFF2-40B4-BE49-F238E27FC236}">
                <a16:creationId xmlns:a16="http://schemas.microsoft.com/office/drawing/2014/main" id="{09C459C2-928A-FDC5-6FB2-D928634516A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64FC530-40C4-6497-3CAF-AFAFA151A569}"/>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57525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CA7191-8D91-89D9-4A9D-D84E172785A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DA8F4475-38AF-7A33-BB17-4238753313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15B8D44-04EF-299E-637B-519642860DD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CEA2455-CD64-89F1-D2F1-2D7F98A5C3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D3BAA3B-DB17-B558-2A2E-BE8E4A877F6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7CF6A1D-E499-3CC9-FAF5-745B94507610}"/>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8" name="Нижний колонтитул 7">
            <a:extLst>
              <a:ext uri="{FF2B5EF4-FFF2-40B4-BE49-F238E27FC236}">
                <a16:creationId xmlns:a16="http://schemas.microsoft.com/office/drawing/2014/main" id="{8C9BA6E9-AA86-4024-04A9-8C359CE0C9E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B8FC16E-FCB2-1EC7-1940-2EF575E2E5D6}"/>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0295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70A80F-EF7B-EB0E-6D5F-4AD34116981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3268828-9031-3008-5846-FB2C9246BE43}"/>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4" name="Нижний колонтитул 3">
            <a:extLst>
              <a:ext uri="{FF2B5EF4-FFF2-40B4-BE49-F238E27FC236}">
                <a16:creationId xmlns:a16="http://schemas.microsoft.com/office/drawing/2014/main" id="{CB1BBEC6-2D5F-4C69-B8CA-5F7F0BD3056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CB12AE8-FCD9-1617-4EDF-E2727E5916D0}"/>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312509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02DB331-4324-0F72-4CF7-034F053AAC4A}"/>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3" name="Нижний колонтитул 2">
            <a:extLst>
              <a:ext uri="{FF2B5EF4-FFF2-40B4-BE49-F238E27FC236}">
                <a16:creationId xmlns:a16="http://schemas.microsoft.com/office/drawing/2014/main" id="{2E3F7A30-63AD-3BF2-69BB-D72C55A6389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CE40CFA-F34B-088A-0541-33870EF606FA}"/>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698883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3648C4-C187-65EC-A67A-E4E9FC73E64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A0E30F2-2E4E-A73E-D3A8-FEAF7AB0D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B57D0E8-D643-B370-5AD8-CA92E8144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FCA2EEF-2886-2870-C325-D309ED4034E1}"/>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6" name="Нижний колонтитул 5">
            <a:extLst>
              <a:ext uri="{FF2B5EF4-FFF2-40B4-BE49-F238E27FC236}">
                <a16:creationId xmlns:a16="http://schemas.microsoft.com/office/drawing/2014/main" id="{7C374E96-1612-EA6E-18FB-231432C1587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1AEDFBB-7BC5-6EEB-CF99-BA48245F2670}"/>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364166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A94BBE-9E86-9E3B-E78A-33A8F4A71D0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4547971-FF6C-6CCC-D9EE-53B5E42B3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BB935B5B-5FE9-EA36-84E0-D73FA7CD1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A5EA655-70DC-4EA8-83D9-ED6A9A9FED1B}"/>
              </a:ext>
            </a:extLst>
          </p:cNvPr>
          <p:cNvSpPr>
            <a:spLocks noGrp="1"/>
          </p:cNvSpPr>
          <p:nvPr>
            <p:ph type="dt" sz="half" idx="10"/>
          </p:nvPr>
        </p:nvSpPr>
        <p:spPr/>
        <p:txBody>
          <a:bodyPr/>
          <a:lstStyle/>
          <a:p>
            <a:fld id="{9E04BF9F-6AD6-4003-8B5D-26ED22A5689D}" type="datetimeFigureOut">
              <a:rPr lang="ru-RU" smtClean="0"/>
              <a:t>22.04.2023</a:t>
            </a:fld>
            <a:endParaRPr lang="ru-RU"/>
          </a:p>
        </p:txBody>
      </p:sp>
      <p:sp>
        <p:nvSpPr>
          <p:cNvPr id="6" name="Нижний колонтитул 5">
            <a:extLst>
              <a:ext uri="{FF2B5EF4-FFF2-40B4-BE49-F238E27FC236}">
                <a16:creationId xmlns:a16="http://schemas.microsoft.com/office/drawing/2014/main" id="{26BEFD2C-76F1-ED7E-D0C9-AD575127040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9419255-7F46-7FC7-4F60-0A3A2855A2A7}"/>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9336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18F374-9D22-7226-E56C-E18D0FCA1C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7C82819-CA25-BE0A-C95E-91A0D4C575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AA040A6-F9B0-16BC-A78F-FB35544A5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4BF9F-6AD6-4003-8B5D-26ED22A5689D}" type="datetimeFigureOut">
              <a:rPr lang="ru-RU" smtClean="0"/>
              <a:t>22.04.2023</a:t>
            </a:fld>
            <a:endParaRPr lang="ru-RU"/>
          </a:p>
        </p:txBody>
      </p:sp>
      <p:sp>
        <p:nvSpPr>
          <p:cNvPr id="5" name="Нижний колонтитул 4">
            <a:extLst>
              <a:ext uri="{FF2B5EF4-FFF2-40B4-BE49-F238E27FC236}">
                <a16:creationId xmlns:a16="http://schemas.microsoft.com/office/drawing/2014/main" id="{F687322D-64DA-6906-079E-C3B2010845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6ED2A6C-F8F7-8EE5-3982-EA10F72AED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24EEF-F31B-451B-83FF-B4D7C5536EE1}" type="slidenum">
              <a:rPr lang="ru-RU" smtClean="0"/>
              <a:t>‹#›</a:t>
            </a:fld>
            <a:endParaRPr lang="ru-RU"/>
          </a:p>
        </p:txBody>
      </p:sp>
    </p:spTree>
    <p:extLst>
      <p:ext uri="{BB962C8B-B14F-4D97-AF65-F5344CB8AC3E}">
        <p14:creationId xmlns:p14="http://schemas.microsoft.com/office/powerpoint/2010/main" val="2044532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C49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BF5207-9D0D-07F4-0FE1-E8A4079F0EC5}"/>
              </a:ext>
            </a:extLst>
          </p:cNvPr>
          <p:cNvSpPr>
            <a:spLocks noGrp="1"/>
          </p:cNvSpPr>
          <p:nvPr>
            <p:ph type="ctrTitle"/>
          </p:nvPr>
        </p:nvSpPr>
        <p:spPr>
          <a:xfrm rot="10800000" flipV="1">
            <a:off x="1129141" y="328827"/>
            <a:ext cx="4551680" cy="1133158"/>
          </a:xfrm>
        </p:spPr>
        <p:txBody>
          <a:bodyPr>
            <a:normAutofit/>
          </a:bodyPr>
          <a:lstStyle/>
          <a:p>
            <a:r>
              <a:rPr lang="ru-RU" sz="3000" dirty="0">
                <a:latin typeface="Century Schoolbook" panose="02040604050505020304" pitchFamily="18" charset="0"/>
              </a:rPr>
              <a:t>ООПТ «Озеро </a:t>
            </a:r>
            <a:r>
              <a:rPr lang="ru-RU" sz="3000" dirty="0" err="1">
                <a:latin typeface="Century Schoolbook" panose="02040604050505020304" pitchFamily="18" charset="0"/>
              </a:rPr>
              <a:t>Мстино</a:t>
            </a:r>
            <a:r>
              <a:rPr lang="ru-RU" sz="3000" dirty="0">
                <a:latin typeface="Century Schoolbook" panose="02040604050505020304" pitchFamily="18" charset="0"/>
              </a:rPr>
              <a:t> с истоком р. Мсты»</a:t>
            </a:r>
          </a:p>
        </p:txBody>
      </p:sp>
      <p:sp>
        <p:nvSpPr>
          <p:cNvPr id="3" name="Подзаголовок 2">
            <a:extLst>
              <a:ext uri="{FF2B5EF4-FFF2-40B4-BE49-F238E27FC236}">
                <a16:creationId xmlns:a16="http://schemas.microsoft.com/office/drawing/2014/main" id="{02DAB506-5A01-1320-DF6C-62DF094FB75B}"/>
              </a:ext>
            </a:extLst>
          </p:cNvPr>
          <p:cNvSpPr>
            <a:spLocks noGrp="1"/>
          </p:cNvSpPr>
          <p:nvPr>
            <p:ph type="subTitle" idx="1"/>
          </p:nvPr>
        </p:nvSpPr>
        <p:spPr>
          <a:xfrm>
            <a:off x="5403542" y="6086072"/>
            <a:ext cx="6788458" cy="721311"/>
          </a:xfrm>
        </p:spPr>
        <p:txBody>
          <a:bodyPr>
            <a:normAutofit fontScale="85000" lnSpcReduction="10000"/>
          </a:bodyPr>
          <a:lstStyle/>
          <a:p>
            <a:r>
              <a:rPr lang="ru-RU" dirty="0">
                <a:latin typeface="Century Schoolbook" panose="02040604050505020304" pitchFamily="18" charset="0"/>
              </a:rPr>
              <a:t>Подготовили студентки 3 курса</a:t>
            </a:r>
          </a:p>
          <a:p>
            <a:r>
              <a:rPr lang="ru-RU" dirty="0">
                <a:latin typeface="Century Schoolbook" panose="02040604050505020304" pitchFamily="18" charset="0"/>
              </a:rPr>
              <a:t>31 гр. Васильева Ульяна и 34 гр. Федорова Светлана</a:t>
            </a:r>
          </a:p>
        </p:txBody>
      </p:sp>
      <p:sp>
        <p:nvSpPr>
          <p:cNvPr id="13" name="TextBox 12">
            <a:extLst>
              <a:ext uri="{FF2B5EF4-FFF2-40B4-BE49-F238E27FC236}">
                <a16:creationId xmlns:a16="http://schemas.microsoft.com/office/drawing/2014/main" id="{5504FAB5-ED03-17B3-BE9E-F50EAE2A883B}"/>
              </a:ext>
            </a:extLst>
          </p:cNvPr>
          <p:cNvSpPr txBox="1"/>
          <p:nvPr/>
        </p:nvSpPr>
        <p:spPr>
          <a:xfrm>
            <a:off x="639587" y="1738682"/>
            <a:ext cx="5530788" cy="4247317"/>
          </a:xfrm>
          <a:prstGeom prst="rect">
            <a:avLst/>
          </a:prstGeom>
          <a:solidFill>
            <a:srgbClr val="FDFFF3"/>
          </a:solidFill>
        </p:spPr>
        <p:txBody>
          <a:bodyPr wrap="square" rtlCol="0">
            <a:spAutoFit/>
          </a:bodyPr>
          <a:lstStyle/>
          <a:p>
            <a:pPr indent="457200" algn="just"/>
            <a:r>
              <a:rPr lang="ru-RU" dirty="0">
                <a:latin typeface="Century Schoolbook" panose="02040604050505020304" pitchFamily="18" charset="0"/>
              </a:rPr>
              <a:t>Побывав на территории Академической дачи имени И.Е. Репина, где располагается живописное озеро </a:t>
            </a:r>
            <a:r>
              <a:rPr lang="ru-RU" dirty="0" err="1">
                <a:latin typeface="Century Schoolbook" panose="02040604050505020304" pitchFamily="18" charset="0"/>
              </a:rPr>
              <a:t>Мстино</a:t>
            </a:r>
            <a:r>
              <a:rPr lang="ru-RU" dirty="0">
                <a:latin typeface="Century Schoolbook" panose="02040604050505020304" pitchFamily="18" charset="0"/>
              </a:rPr>
              <a:t>, мы испытали эстетическое удовольствие. Все пребывание здесь сопровождало нас хорошей весенней погодой, чему мы очень рады, так как смогли прочувствовать атмосферу расцветающей природы и полюбоваться видом на озеро. Это место пропитано спокойствием, безмятежностью и потрясающими пейзажами.</a:t>
            </a:r>
          </a:p>
          <a:p>
            <a:pPr indent="457200" algn="just"/>
            <a:r>
              <a:rPr lang="ru-RU" dirty="0">
                <a:latin typeface="Century Schoolbook" panose="02040604050505020304" pitchFamily="18" charset="0"/>
              </a:rPr>
              <a:t>Многие знаменитые художники вдохновлялись первозданной природой озера </a:t>
            </a:r>
            <a:r>
              <a:rPr lang="ru-RU" dirty="0" err="1">
                <a:latin typeface="Century Schoolbook" panose="02040604050505020304" pitchFamily="18" charset="0"/>
              </a:rPr>
              <a:t>Мстино</a:t>
            </a:r>
            <a:r>
              <a:rPr lang="ru-RU" dirty="0">
                <a:latin typeface="Century Schoolbook" panose="02040604050505020304" pitchFamily="18" charset="0"/>
              </a:rPr>
              <a:t> и его окрестностей, после </a:t>
            </a:r>
            <a:r>
              <a:rPr lang="ru-RU">
                <a:latin typeface="Century Schoolbook" panose="02040604050505020304" pitchFamily="18" charset="0"/>
              </a:rPr>
              <a:t>чего творили </a:t>
            </a:r>
            <a:r>
              <a:rPr lang="ru-RU" dirty="0">
                <a:latin typeface="Century Schoolbook" panose="02040604050505020304" pitchFamily="18" charset="0"/>
              </a:rPr>
              <a:t>искусство. Мы с огромным удовольствием посетим это место вновь!</a:t>
            </a:r>
          </a:p>
        </p:txBody>
      </p:sp>
      <p:pic>
        <p:nvPicPr>
          <p:cNvPr id="15" name="Рисунок 14">
            <a:extLst>
              <a:ext uri="{FF2B5EF4-FFF2-40B4-BE49-F238E27FC236}">
                <a16:creationId xmlns:a16="http://schemas.microsoft.com/office/drawing/2014/main" id="{581D483A-3F0B-FD1A-52D0-B39C0B0D6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328" y="328827"/>
            <a:ext cx="4184885" cy="5657172"/>
          </a:xfrm>
          <a:prstGeom prst="rect">
            <a:avLst/>
          </a:prstGeom>
          <a:ln>
            <a:noFill/>
          </a:ln>
          <a:effectLst>
            <a:outerShdw blurRad="190500" algn="tl" rotWithShape="0">
              <a:srgbClr val="000000">
                <a:alpha val="70000"/>
              </a:srgbClr>
            </a:outerShdw>
          </a:effectLst>
        </p:spPr>
      </p:pic>
      <p:pic>
        <p:nvPicPr>
          <p:cNvPr id="16" name="Рисунок 15">
            <a:extLst>
              <a:ext uri="{FF2B5EF4-FFF2-40B4-BE49-F238E27FC236}">
                <a16:creationId xmlns:a16="http://schemas.microsoft.com/office/drawing/2014/main" id="{6CC03023-8C43-0ACB-405B-E72D4FD53398}"/>
              </a:ext>
            </a:extLst>
          </p:cNvPr>
          <p:cNvPicPr>
            <a:picLocks noChangeAspect="1"/>
          </p:cNvPicPr>
          <p:nvPr/>
        </p:nvPicPr>
        <p:blipFill>
          <a:blip r:embed="rId3"/>
          <a:stretch>
            <a:fillRect/>
          </a:stretch>
        </p:blipFill>
        <p:spPr>
          <a:xfrm>
            <a:off x="118334" y="504831"/>
            <a:ext cx="1042506" cy="957155"/>
          </a:xfrm>
          <a:prstGeom prst="rect">
            <a:avLst/>
          </a:prstGeom>
        </p:spPr>
      </p:pic>
    </p:spTree>
    <p:extLst>
      <p:ext uri="{BB962C8B-B14F-4D97-AF65-F5344CB8AC3E}">
        <p14:creationId xmlns:p14="http://schemas.microsoft.com/office/powerpoint/2010/main" val="1387873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C49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4BD9FD-FAC1-A08B-2CEB-16CB1EBD138F}"/>
              </a:ext>
            </a:extLst>
          </p:cNvPr>
          <p:cNvSpPr txBox="1"/>
          <p:nvPr/>
        </p:nvSpPr>
        <p:spPr>
          <a:xfrm>
            <a:off x="5689600" y="689788"/>
            <a:ext cx="5948918" cy="5478423"/>
          </a:xfrm>
          <a:prstGeom prst="rect">
            <a:avLst/>
          </a:prstGeom>
          <a:solidFill>
            <a:srgbClr val="FDFFF3"/>
          </a:solidFill>
        </p:spPr>
        <p:txBody>
          <a:bodyPr wrap="square">
            <a:spAutoFit/>
          </a:bodyPr>
          <a:lstStyle/>
          <a:p>
            <a:pPr indent="457200" algn="just"/>
            <a:r>
              <a:rPr lang="ru-RU" sz="1400" dirty="0" err="1">
                <a:latin typeface="Century Schoolbook" panose="02040604050505020304" pitchFamily="18" charset="0"/>
              </a:rPr>
              <a:t>Мстино</a:t>
            </a:r>
            <a:r>
              <a:rPr lang="ru-RU" sz="1400" dirty="0">
                <a:latin typeface="Century Schoolbook" panose="02040604050505020304" pitchFamily="18" charset="0"/>
              </a:rPr>
              <a:t> или Мстинское водохранилище — памятник природы Зарегулировано плотиной на реке Мсте, вытекающей из северной оконечности озера. Является частью Вышневолоцкой водной системы. Озеро расположено в 12 км на Север от города Вышнего Волочка, в 0, 1 км на Восток от ст. Леонтьево. Озеро по сути является водохранилищем, созданном в 1794 г. путем организации шлюзов на реке Мсте. На берегах озера большое количество деревень. Кроме Цны в озеро впадают несколько проток из соседних озёр, речка Рудинка — сток нескольких озёр к западу от </a:t>
            </a:r>
            <a:r>
              <a:rPr lang="ru-RU" sz="1400" dirty="0" err="1">
                <a:latin typeface="Century Schoolbook" panose="02040604050505020304" pitchFamily="18" charset="0"/>
              </a:rPr>
              <a:t>Мстино</a:t>
            </a:r>
            <a:r>
              <a:rPr lang="ru-RU" sz="1400" dirty="0">
                <a:latin typeface="Century Schoolbook" panose="02040604050505020304" pitchFamily="18" charset="0"/>
              </a:rPr>
              <a:t>, крупнейшее из которых — </a:t>
            </a:r>
            <a:r>
              <a:rPr lang="ru-RU" sz="1400" dirty="0" err="1">
                <a:latin typeface="Century Schoolbook" panose="02040604050505020304" pitchFamily="18" charset="0"/>
              </a:rPr>
              <a:t>Имоложье</a:t>
            </a:r>
            <a:r>
              <a:rPr lang="ru-RU" sz="1400" dirty="0">
                <a:latin typeface="Century Schoolbook" panose="02040604050505020304" pitchFamily="18" charset="0"/>
              </a:rPr>
              <a:t> и речка Рудневка. Берега почти повсеместно высокие, крутые. Заметны озерные террасы. Озеро обладает рекреационным потенциалом, на берегах расположены базы отдыха («Валентиновка», «Серебряники»), санатории, и знаменитая Академическая дача.</a:t>
            </a:r>
          </a:p>
          <a:p>
            <a:pPr indent="457200" algn="just"/>
            <a:r>
              <a:rPr lang="ru-RU" sz="1400" dirty="0">
                <a:latin typeface="Century Schoolbook" panose="02040604050505020304" pitchFamily="18" charset="0"/>
              </a:rPr>
              <a:t>ООПТ </a:t>
            </a:r>
            <a:r>
              <a:rPr lang="ru-RU" sz="1400" dirty="0" err="1">
                <a:latin typeface="Century Schoolbook" panose="02040604050505020304" pitchFamily="18" charset="0"/>
              </a:rPr>
              <a:t>Мстино</a:t>
            </a:r>
            <a:r>
              <a:rPr lang="ru-RU" sz="1400" dirty="0">
                <a:latin typeface="Century Schoolbook" panose="02040604050505020304" pitchFamily="18" charset="0"/>
              </a:rPr>
              <a:t> создано с целью сохранения и восстановления природного комплекса в естественном состоянии;  поддержание экологического баланса; сохранение природных комплексов истоков крупных рек; сохранение редких видов и уникальных природных объектов; сохранение эталонов ландшафтов, представленных в регионе. Лесной фонд представлен: </a:t>
            </a:r>
            <a:r>
              <a:rPr lang="ru-RU" sz="1400" dirty="0" err="1">
                <a:latin typeface="Century Schoolbook" panose="02040604050505020304" pitchFamily="18" charset="0"/>
              </a:rPr>
              <a:t>соснякаки</a:t>
            </a:r>
            <a:r>
              <a:rPr lang="ru-RU" sz="1400" dirty="0">
                <a:latin typeface="Century Schoolbook" panose="02040604050505020304" pitchFamily="18" charset="0"/>
              </a:rPr>
              <a:t> - брусничники, беломошники, </a:t>
            </a:r>
            <a:r>
              <a:rPr lang="ru-RU" sz="1400" dirty="0" err="1">
                <a:latin typeface="Century Schoolbook" panose="02040604050505020304" pitchFamily="18" charset="0"/>
              </a:rPr>
              <a:t>долгомошники</a:t>
            </a:r>
            <a:r>
              <a:rPr lang="ru-RU" sz="1400" dirty="0">
                <a:latin typeface="Century Schoolbook" panose="02040604050505020304" pitchFamily="18" charset="0"/>
              </a:rPr>
              <a:t>, сфагновые, ельники-черничники, брусничники и производные от коренных типов березняки и осинники. Сведения о редких и находящихся под угрозой исчезновения объектах животного и растительного мира, занесённые в Красную книгу: Чайка малая, </a:t>
            </a:r>
            <a:r>
              <a:rPr lang="ru-RU" sz="1400" dirty="0" err="1">
                <a:latin typeface="Century Schoolbook" panose="02040604050505020304" pitchFamily="18" charset="0"/>
              </a:rPr>
              <a:t>Тиллея</a:t>
            </a:r>
            <a:r>
              <a:rPr lang="ru-RU" sz="1400" dirty="0">
                <a:latin typeface="Century Schoolbook" panose="02040604050505020304" pitchFamily="18" charset="0"/>
              </a:rPr>
              <a:t> водная.</a:t>
            </a:r>
          </a:p>
        </p:txBody>
      </p:sp>
      <p:pic>
        <p:nvPicPr>
          <p:cNvPr id="14" name="Рисунок 13">
            <a:extLst>
              <a:ext uri="{FF2B5EF4-FFF2-40B4-BE49-F238E27FC236}">
                <a16:creationId xmlns:a16="http://schemas.microsoft.com/office/drawing/2014/main" id="{7EC1EA8B-1B8F-FBEF-246A-6AF4BA9D3893}"/>
              </a:ext>
            </a:extLst>
          </p:cNvPr>
          <p:cNvPicPr>
            <a:picLocks noChangeAspect="1"/>
          </p:cNvPicPr>
          <p:nvPr/>
        </p:nvPicPr>
        <p:blipFill>
          <a:blip r:embed="rId2"/>
          <a:stretch>
            <a:fillRect/>
          </a:stretch>
        </p:blipFill>
        <p:spPr>
          <a:xfrm>
            <a:off x="0" y="-13712"/>
            <a:ext cx="4826000" cy="6858000"/>
          </a:xfrm>
          <a:prstGeom prst="rect">
            <a:avLst/>
          </a:prstGeom>
        </p:spPr>
      </p:pic>
    </p:spTree>
    <p:extLst>
      <p:ext uri="{BB962C8B-B14F-4D97-AF65-F5344CB8AC3E}">
        <p14:creationId xmlns:p14="http://schemas.microsoft.com/office/powerpoint/2010/main" val="220918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C49F"/>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0D243F6-BA7C-2ED9-0E48-E924562D5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477" y="178842"/>
            <a:ext cx="8468243" cy="4983628"/>
          </a:xfrm>
          <a:prstGeom prst="rect">
            <a:avLst/>
          </a:prstGeom>
        </p:spPr>
      </p:pic>
      <p:sp>
        <p:nvSpPr>
          <p:cNvPr id="5" name="TextBox 4">
            <a:extLst>
              <a:ext uri="{FF2B5EF4-FFF2-40B4-BE49-F238E27FC236}">
                <a16:creationId xmlns:a16="http://schemas.microsoft.com/office/drawing/2014/main" id="{E395C762-BB14-6F9D-39BE-B305DCB88BC8}"/>
              </a:ext>
            </a:extLst>
          </p:cNvPr>
          <p:cNvSpPr txBox="1"/>
          <p:nvPr/>
        </p:nvSpPr>
        <p:spPr>
          <a:xfrm>
            <a:off x="1963476" y="4956502"/>
            <a:ext cx="8468243" cy="1631216"/>
          </a:xfrm>
          <a:prstGeom prst="rect">
            <a:avLst/>
          </a:prstGeom>
          <a:solidFill>
            <a:schemeClr val="bg1"/>
          </a:solidFill>
          <a:ln>
            <a:solidFill>
              <a:schemeClr val="bg1"/>
            </a:solidFill>
          </a:ln>
        </p:spPr>
        <p:txBody>
          <a:bodyPr wrap="square" rtlCol="0">
            <a:spAutoFit/>
          </a:bodyPr>
          <a:lstStyle/>
          <a:p>
            <a:pPr algn="just"/>
            <a:r>
              <a:rPr lang="ru-RU" sz="2000" dirty="0">
                <a:latin typeface="Century Schoolbook" panose="02040604050505020304" pitchFamily="18" charset="0"/>
              </a:rPr>
              <a:t>Данное ООПТ находится в хорошем состоянии. Находясь там, мы видели, что поддерживается чистота (убраны массивы засохшей листвы, травы, повсюду стоят урны, нигде не разбросаны отходы) территории от загрязнений. Люди следят за экологией этого места, что нас очень обрадовало.</a:t>
            </a:r>
          </a:p>
        </p:txBody>
      </p:sp>
    </p:spTree>
    <p:extLst>
      <p:ext uri="{BB962C8B-B14F-4D97-AF65-F5344CB8AC3E}">
        <p14:creationId xmlns:p14="http://schemas.microsoft.com/office/powerpoint/2010/main" val="135414528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391</Words>
  <Application>Microsoft Office PowerPoint</Application>
  <PresentationFormat>Широкоэкранный</PresentationFormat>
  <Paragraphs>8</Paragraphs>
  <Slides>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vt:i4>
      </vt:variant>
    </vt:vector>
  </HeadingPairs>
  <TitlesOfParts>
    <vt:vector size="8" baseType="lpstr">
      <vt:lpstr>Arial</vt:lpstr>
      <vt:lpstr>Calibri</vt:lpstr>
      <vt:lpstr>Calibri Light</vt:lpstr>
      <vt:lpstr>Century Schoolbook</vt:lpstr>
      <vt:lpstr>Тема Office</vt:lpstr>
      <vt:lpstr>ООПТ «Озеро Мстино с истоком р. Мсты»</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ООПТ «Озеро Мстино с истоком р. Мсты»</dc:title>
  <dc:creator>Васильева Ульяна Игоревна</dc:creator>
  <cp:lastModifiedBy>Васильева Ульяна Игоревна</cp:lastModifiedBy>
  <cp:revision>1</cp:revision>
  <dcterms:created xsi:type="dcterms:W3CDTF">2023-04-22T13:24:26Z</dcterms:created>
  <dcterms:modified xsi:type="dcterms:W3CDTF">2023-04-22T16:48:53Z</dcterms:modified>
</cp:coreProperties>
</file>