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782" y="6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305" y="170180"/>
            <a:ext cx="4812030" cy="3968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altLang="en-US" sz="2800" dirty="0">
                <a:latin typeface="Times New Roman" panose="02020603050405020304" charset="0"/>
                <a:cs typeface="Times New Roman" panose="02020603050405020304" charset="0"/>
              </a:rPr>
              <a:t>ООПТ «</a:t>
            </a:r>
            <a:r>
              <a:rPr lang="ru-RU" alt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Бобачёвская</a:t>
            </a:r>
            <a:r>
              <a:rPr lang="ru-RU" alt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800" dirty="0">
                <a:latin typeface="Times New Roman" panose="02020603050405020304" charset="0"/>
                <a:cs typeface="Times New Roman" panose="02020603050405020304" charset="0"/>
              </a:rPr>
              <a:t>роща»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441440" y="5885815"/>
            <a:ext cx="5666105" cy="1147445"/>
          </a:xfrm>
        </p:spPr>
        <p:txBody>
          <a:bodyPr/>
          <a:lstStyle/>
          <a:p>
            <a:pPr algn="r"/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ru-RU" altLang="en-US" sz="1800" dirty="0" smtClean="0">
                <a:latin typeface="Times New Roman" panose="02020603050405020304" charset="0"/>
                <a:cs typeface="Times New Roman" panose="02020603050405020304" charset="0"/>
              </a:rPr>
              <a:t>одготовили </a:t>
            </a: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студентки 34 группы юридического факультета </a:t>
            </a:r>
            <a:r>
              <a:rPr lang="ru-RU" altLang="en-US" sz="1800" dirty="0" err="1">
                <a:latin typeface="Times New Roman" panose="02020603050405020304" charset="0"/>
                <a:cs typeface="Times New Roman" panose="02020603050405020304" charset="0"/>
              </a:rPr>
              <a:t>ТвГУ</a:t>
            </a: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ru-RU" altLang="en-US" sz="1800" dirty="0" err="1">
                <a:latin typeface="Times New Roman" panose="02020603050405020304" charset="0"/>
                <a:cs typeface="Times New Roman" panose="02020603050405020304" charset="0"/>
              </a:rPr>
              <a:t>Сканчова</a:t>
            </a: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 Анастасия, Соколова Софья и Туманова Алина</a:t>
            </a:r>
          </a:p>
        </p:txBody>
      </p:sp>
      <p:pic>
        <p:nvPicPr>
          <p:cNvPr id="3" name="Изображение 2" descr="MdkMaVTSEd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820" y="317500"/>
            <a:ext cx="3081655" cy="5478780"/>
          </a:xfrm>
          <a:prstGeom prst="rect">
            <a:avLst/>
          </a:prstGeom>
        </p:spPr>
      </p:pic>
      <p:pic>
        <p:nvPicPr>
          <p:cNvPr id="6" name="Изображение 5" descr="cobsargyXW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085" y="317500"/>
            <a:ext cx="3013710" cy="535749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67310" y="567055"/>
            <a:ext cx="5510530" cy="646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	«Посещение ООПТ для нас троих было не только заданием, но и дружеской прогулкой. Мы достаточно продолжительное время гуляли на территории рощи. Это безумно красивое место. Здесь много разнообразных растений и слышны песни птиц. </a:t>
            </a:r>
          </a:p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	Большинство людей, которые проходили мимо - местные жители. 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Вокруг ООПТ много многоэтажных жилых домов, поэтому дорожки, идущие вдоль рощи не бывают пустынными.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	На территории располагаются детские площадки и бетонная сцена. 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 территории Бобочёвской рощи много табличек, которые напоминают о важности сохранности природы, но к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сожалению, некоторые люди безответственно относятся к природе родного края. Например, около сцены стоят 6 мусорных вёдер, но упаковки от продуктов всё равно не были выброшены хотя бы в одно из вёдер.</a:t>
            </a:r>
          </a:p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	Всю территорию рощи мы смогли обойти за час. Она достаточно большая и это прекрасное место для культурного отдыха. Но главное - всегда помнить об экологии».		</a:t>
            </a:r>
          </a:p>
          <a:p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845" y="224790"/>
            <a:ext cx="7045325" cy="662305"/>
          </a:xfrm>
        </p:spPr>
        <p:txBody>
          <a:bodyPr>
            <a:normAutofit/>
          </a:bodyPr>
          <a:lstStyle/>
          <a:p>
            <a:pPr algn="ctr"/>
            <a:r>
              <a:rPr lang="ru-RU" altLang="en-US" sz="2665" b="0">
                <a:latin typeface="Times New Roman" panose="02020603050405020304" charset="0"/>
                <a:cs typeface="Times New Roman" panose="02020603050405020304" charset="0"/>
              </a:rPr>
              <a:t>История, местоположение и краткое описание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35890" y="989330"/>
            <a:ext cx="6934835" cy="2461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ru-RU" altLang="en-US" sz="1400" dirty="0">
                <a:latin typeface="Times New Roman" panose="02020603050405020304" charset="0"/>
                <a:cs typeface="Times New Roman" panose="02020603050405020304" charset="0"/>
              </a:rPr>
              <a:t>	Изначально </a:t>
            </a:r>
            <a:r>
              <a:rPr lang="ru-RU" altLang="en-US" sz="1400" dirty="0" err="1">
                <a:latin typeface="Times New Roman" panose="02020603050405020304" charset="0"/>
                <a:cs typeface="Times New Roman" panose="02020603050405020304" charset="0"/>
              </a:rPr>
              <a:t>Бобачёвская</a:t>
            </a:r>
            <a:r>
              <a:rPr lang="ru-RU" altLang="en-US" sz="1400" dirty="0">
                <a:latin typeface="Times New Roman" panose="02020603050405020304" charset="0"/>
                <a:cs typeface="Times New Roman" panose="02020603050405020304" charset="0"/>
              </a:rPr>
              <a:t> роща именовалась </a:t>
            </a:r>
            <a:r>
              <a:rPr lang="ru-RU" altLang="en-US" sz="1400" dirty="0" err="1">
                <a:latin typeface="Times New Roman" panose="02020603050405020304" charset="0"/>
                <a:cs typeface="Times New Roman" panose="02020603050405020304" charset="0"/>
              </a:rPr>
              <a:t>Бычковской</a:t>
            </a:r>
            <a:r>
              <a:rPr lang="ru-RU" altLang="en-US" sz="1400" dirty="0">
                <a:latin typeface="Times New Roman" panose="02020603050405020304" charset="0"/>
                <a:cs typeface="Times New Roman" panose="02020603050405020304" charset="0"/>
              </a:rPr>
              <a:t> рощей. В 1960-е гг. </a:t>
            </a:r>
            <a:r>
              <a:rPr lang="ru-RU" altLang="en-US" sz="1400" dirty="0" err="1">
                <a:latin typeface="Times New Roman" panose="02020603050405020304" charset="0"/>
                <a:cs typeface="Times New Roman" panose="02020603050405020304" charset="0"/>
              </a:rPr>
              <a:t>оопт</a:t>
            </a:r>
            <a:r>
              <a:rPr lang="ru-RU" altLang="en-US" sz="1400" dirty="0">
                <a:latin typeface="Times New Roman" panose="02020603050405020304" charset="0"/>
                <a:cs typeface="Times New Roman" panose="02020603050405020304" charset="0"/>
              </a:rPr>
              <a:t> получила своё название. Роща располагается на границе с исторической частью Твери. Решением исполнительного Комитета Калининского областного Совета народных депутатов от 12.02.1982 г. №55 </a:t>
            </a:r>
            <a:r>
              <a:rPr lang="ru-RU" altLang="en-US" sz="1400" dirty="0" err="1">
                <a:latin typeface="Times New Roman" panose="02020603050405020304" charset="0"/>
                <a:cs typeface="Times New Roman" panose="02020603050405020304" charset="0"/>
              </a:rPr>
              <a:t>оопт</a:t>
            </a:r>
            <a:r>
              <a:rPr lang="ru-RU" altLang="en-US" sz="1400" dirty="0">
                <a:latin typeface="Times New Roman" panose="02020603050405020304" charset="0"/>
                <a:cs typeface="Times New Roman" panose="02020603050405020304" charset="0"/>
              </a:rPr>
              <a:t> была признана государственным памятником природы областного значения, обрела усиленный режим охраны. В начале 10-х гг. XXI века вокруг рощи велись активные споры, поскольку на её территории намечалось строительство жилых домов. Однако, рощу удалось отстоять. Постановлением Правительства </a:t>
            </a:r>
            <a:r>
              <a:rPr lang="ru-RU" altLang="en-US" sz="1400" dirty="0" err="1">
                <a:latin typeface="Times New Roman" panose="02020603050405020304" charset="0"/>
                <a:cs typeface="Times New Roman" panose="02020603050405020304" charset="0"/>
              </a:rPr>
              <a:t>Тверсткой</a:t>
            </a:r>
            <a:r>
              <a:rPr lang="ru-RU" altLang="en-US" sz="1400" dirty="0">
                <a:latin typeface="Times New Roman" panose="02020603050405020304" charset="0"/>
                <a:cs typeface="Times New Roman" panose="02020603050405020304" charset="0"/>
              </a:rPr>
              <a:t> области от 06.10.2015 г. № 477-пп были установлены границы рощи и утверждён паспорт указанного объекта. В настоящее время она находится в ведомственной подчинённости Министерства природных ресурсов и экологии Тверской области.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5190490" y="3427095"/>
            <a:ext cx="7001510" cy="3353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Большую часть территории занимает фрагмент сосняка естественного происхождения. В его пределах представлены травяные, разнотравно-злаковые ассоциации с разной степенью развития подлеска. В южной части встречаются разнотравно-злаковые березняки, местами с участием осины. На открытых участках и пустырях представлены луговые ассоциации, сообщества с участием рудеральных растений, фрагменты ивняков из ивы пепельно-серой, мирзинолистной, трехтычинковой.</a:t>
            </a:r>
          </a:p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	Из охраняемых растений выявлены виды (колокольчик персиколистный, ландыш майский, любка двулистная), занесенные в дополнительный список растений, нуждающихся на территории Тверской области в контроле численности популяций. Природоохранная ценность территории определяется также встречаемостью некоторых видов, которые являются индикаторами биологически ценных лесных сообществ (жимолость лесная, калина обыкновенная, селезеночник очереднолистный и сердечник горький). Каждый их этих видов обнаружен в единственном или единичных местонахождениях. Численность их популяций низкая. Роща является одним из основных мест ночлега птиц семейства врановых: ворон, галок, грачей, сорок. </a:t>
            </a:r>
          </a:p>
        </p:txBody>
      </p:sp>
      <p:pic>
        <p:nvPicPr>
          <p:cNvPr id="9" name="Замещающее содержимое 8" descr="D-y-cpiyaqI"/>
          <p:cNvPicPr>
            <a:picLocks noGrp="1" noChangeAspect="1"/>
          </p:cNvPicPr>
          <p:nvPr>
            <p:ph idx="1"/>
          </p:nvPr>
        </p:nvPicPr>
        <p:blipFill>
          <a:blip r:embed="rId2"/>
          <a:srcRect t="15204" b="18037"/>
          <a:stretch>
            <a:fillRect/>
          </a:stretch>
        </p:blipFill>
        <p:spPr>
          <a:xfrm>
            <a:off x="8798560" y="1004570"/>
            <a:ext cx="1581785" cy="2422525"/>
          </a:xfrm>
          <a:prstGeom prst="rect">
            <a:avLst/>
          </a:prstGeom>
        </p:spPr>
      </p:pic>
      <p:pic>
        <p:nvPicPr>
          <p:cNvPr id="10" name="Замещающее содержимое 3" descr="d9WOfShyZoc"/>
          <p:cNvPicPr>
            <a:picLocks noChangeAspect="1"/>
          </p:cNvPicPr>
          <p:nvPr/>
        </p:nvPicPr>
        <p:blipFill>
          <a:blip r:embed="rId3"/>
          <a:srcRect t="18882" b="13994"/>
          <a:stretch>
            <a:fillRect/>
          </a:stretch>
        </p:blipFill>
        <p:spPr>
          <a:xfrm>
            <a:off x="10492105" y="224790"/>
            <a:ext cx="1567815" cy="2326005"/>
          </a:xfrm>
          <a:prstGeom prst="rect">
            <a:avLst/>
          </a:prstGeom>
        </p:spPr>
      </p:pic>
      <p:pic>
        <p:nvPicPr>
          <p:cNvPr id="11" name="Замещающее содержимое 10" descr="WyJXhYuBsUA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b="27360"/>
          <a:stretch>
            <a:fillRect/>
          </a:stretch>
        </p:blipFill>
        <p:spPr>
          <a:xfrm>
            <a:off x="7080885" y="160020"/>
            <a:ext cx="1605915" cy="2325370"/>
          </a:xfrm>
          <a:prstGeom prst="rect">
            <a:avLst/>
          </a:prstGeom>
        </p:spPr>
      </p:pic>
      <p:pic>
        <p:nvPicPr>
          <p:cNvPr id="12" name="Изображение 11" descr="pAeNDnXJAlY"/>
          <p:cNvPicPr>
            <a:picLocks noChangeAspect="1"/>
          </p:cNvPicPr>
          <p:nvPr/>
        </p:nvPicPr>
        <p:blipFill>
          <a:blip r:embed="rId5"/>
          <a:srcRect r="20853"/>
          <a:stretch>
            <a:fillRect/>
          </a:stretch>
        </p:blipFill>
        <p:spPr>
          <a:xfrm>
            <a:off x="135890" y="3690620"/>
            <a:ext cx="4978400" cy="28263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5105" y="173355"/>
            <a:ext cx="4017645" cy="597535"/>
          </a:xfrm>
        </p:spPr>
        <p:txBody>
          <a:bodyPr>
            <a:noAutofit/>
          </a:bodyPr>
          <a:lstStyle/>
          <a:p>
            <a:r>
              <a:rPr lang="ru-RU" altLang="en-US" sz="2800" dirty="0">
                <a:latin typeface="Times New Roman" panose="02020603050405020304" charset="0"/>
                <a:cs typeface="Times New Roman" panose="02020603050405020304" charset="0"/>
              </a:rPr>
              <a:t>Оценка состояния ООПТ</a:t>
            </a:r>
          </a:p>
        </p:txBody>
      </p:sp>
      <p:pic>
        <p:nvPicPr>
          <p:cNvPr id="8" name="Замещающее содержимое 4" descr="BQX8aC_Vqz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917" y="1207008"/>
            <a:ext cx="7539355" cy="42424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9392" y="1028806"/>
            <a:ext cx="35631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 состояние рощи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Гуляя вокруг рощи мы не заметили никаких нарушений. Однако, когда мы направились вглубь рощи, то обнаружили мусор: пустые бутылки, окурки, упаковки от еды, остатки костров. Некоторый мусор, лежащий на земле, мы донесли до ближайших мусорных контейнеров и выбросили туда.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как мусор, разжигание костров негативно влияют на состояние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и нарушают требования законодательства РФ.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борьба с экологической невоспитанностью на данном ООПТ должна продолжаться, а для уборки уже загрязненных участков ООПТ необходимо провести субботники.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128</Words>
  <Application>Microsoft Office PowerPoint</Application>
  <PresentationFormat>Широкоэкранный</PresentationFormat>
  <Paragraphs>15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微软雅黑</vt:lpstr>
      <vt:lpstr>Arial</vt:lpstr>
      <vt:lpstr>Calibri</vt:lpstr>
      <vt:lpstr>Calibri Light</vt:lpstr>
      <vt:lpstr>Times New Roman</vt:lpstr>
      <vt:lpstr>Office Theme</vt:lpstr>
      <vt:lpstr>ООПТ «Бобачёвская роща»</vt:lpstr>
      <vt:lpstr>История, местоположение и краткое описание</vt:lpstr>
      <vt:lpstr>Оценка состояния ООПТ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sofio</cp:lastModifiedBy>
  <cp:revision>17</cp:revision>
  <dcterms:created xsi:type="dcterms:W3CDTF">2023-04-22T18:31:26Z</dcterms:created>
  <dcterms:modified xsi:type="dcterms:W3CDTF">2023-10-02T19:40:56Z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1049-11.2.0.11536</vt:lpwstr>
  </property>
  <property fmtid="{D5CDD505-2E9C-101B-9397-08002B2CF9AE}" pid="3" name="ICV">
    <vt:lpwstr>7402E070E75B4142B3DC7C5BD0EEEFFA</vt:lpwstr>
  </property>
</Properties>
</file>