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1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49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6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4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9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8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2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7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2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5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9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3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8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7D0591E-9CA7-4A8E-8C0C-F7C5DF8F2233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3C34F5-057F-4C71-AF7E-03338C47F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7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7127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8" y="3916908"/>
            <a:ext cx="10611300" cy="217897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реформа</a:t>
            </a:r>
            <a:endParaRPr lang="ru-RU" sz="9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1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155530"/>
            <a:ext cx="10353762" cy="4058751"/>
          </a:xfrm>
        </p:spPr>
        <p:txBody>
          <a:bodyPr/>
          <a:lstStyle/>
          <a:p>
            <a:r>
              <a:rPr lang="ru-RU" dirty="0" smtClean="0"/>
              <a:t>Решение жилищного вопроса: каждый </a:t>
            </a:r>
            <a:r>
              <a:rPr lang="ru-RU" dirty="0"/>
              <a:t>офицер, прослуживший более 10 лет и ушедший со </a:t>
            </a:r>
            <a:r>
              <a:rPr lang="ru-RU" dirty="0" smtClean="0"/>
              <a:t>службы, </a:t>
            </a:r>
            <a:r>
              <a:rPr lang="ru-RU" dirty="0"/>
              <a:t>имеет право на квартиру по выбранному месту жительства.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effectLst/>
              </a:rPr>
              <a:t>Увеличение </a:t>
            </a:r>
            <a:r>
              <a:rPr lang="ru-RU" dirty="0">
                <a:effectLst/>
              </a:rPr>
              <a:t>денежного </a:t>
            </a:r>
            <a:r>
              <a:rPr lang="ru-RU" dirty="0" smtClean="0">
                <a:effectLst/>
              </a:rPr>
              <a:t>довольствия: </a:t>
            </a:r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о программе </a:t>
            </a:r>
            <a:r>
              <a:rPr lang="ru-RU" dirty="0">
                <a:effectLst/>
              </a:rPr>
              <a:t>«Эффективная </a:t>
            </a:r>
            <a:r>
              <a:rPr lang="ru-RU" dirty="0" smtClean="0">
                <a:effectLst/>
              </a:rPr>
              <a:t>армия» внедрена </a:t>
            </a:r>
            <a:r>
              <a:rPr lang="ru-RU" dirty="0">
                <a:effectLst/>
              </a:rPr>
              <a:t>автоматизированная система учета материальных средств, предусмотрено развитие военной медицины, создание системы учета персональных данных военнослужащих и гражданского персонала.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49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955343"/>
            <a:ext cx="5117910" cy="5472753"/>
          </a:xfrm>
        </p:spPr>
        <p:txBody>
          <a:bodyPr/>
          <a:lstStyle/>
          <a:p>
            <a:r>
              <a:rPr lang="ru-RU" dirty="0" smtClean="0"/>
              <a:t>Питание </a:t>
            </a:r>
            <a:r>
              <a:rPr lang="ru-RU" dirty="0"/>
              <a:t>передали гражданским фирмам, после чего, по отзывам служивых, качество питания резко </a:t>
            </a:r>
            <a:r>
              <a:rPr lang="ru-RU" dirty="0" smtClean="0"/>
              <a:t>возросло. </a:t>
            </a:r>
            <a:r>
              <a:rPr lang="ru-RU" dirty="0">
                <a:effectLst/>
              </a:rPr>
              <a:t>Гражданские службы также начали содержать военные городки, убирать казармы и прилегающие территории, шить форму, организовывать воинские перевозки и ремонт техники и вооружения.</a:t>
            </a:r>
          </a:p>
          <a:p>
            <a:r>
              <a:rPr lang="ru-RU" dirty="0"/>
              <a:t>Солдаты, получив право на использование мобильного телефона, а часто и </a:t>
            </a:r>
            <a:r>
              <a:rPr lang="ru-RU" dirty="0" smtClean="0"/>
              <a:t>интернета, стали </a:t>
            </a:r>
            <a:r>
              <a:rPr lang="ru-RU" dirty="0"/>
              <a:t>куда подробнее информировать родственников о том, как им живется и служится.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42" y="1078173"/>
            <a:ext cx="6574004" cy="439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04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Стратегии национальной безопасности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123" y="1759744"/>
            <a:ext cx="7192975" cy="4058751"/>
          </a:xfrm>
        </p:spPr>
        <p:txBody>
          <a:bodyPr>
            <a:noAutofit/>
          </a:bodyPr>
          <a:lstStyle/>
          <a:p>
            <a:r>
              <a:rPr lang="ru-RU" sz="2800" dirty="0"/>
              <a:t>«</a:t>
            </a:r>
            <a:r>
              <a:rPr lang="ru-RU" sz="2800" dirty="0" smtClean="0"/>
              <a:t>Стратегия </a:t>
            </a:r>
            <a:r>
              <a:rPr lang="ru-RU" sz="2800" dirty="0"/>
              <a:t>национальной безопасности РФ» от 31 декабря 2015 года.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Границы</a:t>
            </a:r>
          </a:p>
          <a:p>
            <a:r>
              <a:rPr lang="ru-RU" sz="2800" dirty="0" smtClean="0"/>
              <a:t>Терроризм</a:t>
            </a:r>
          </a:p>
          <a:p>
            <a:r>
              <a:rPr lang="ru-RU" sz="2800" dirty="0" smtClean="0"/>
              <a:t>ОДКБ</a:t>
            </a:r>
          </a:p>
          <a:p>
            <a:r>
              <a:rPr lang="ru-RU" sz="2800" dirty="0" smtClean="0"/>
              <a:t>ЯО</a:t>
            </a:r>
          </a:p>
          <a:p>
            <a:r>
              <a:rPr lang="ru-RU" sz="2800" dirty="0" smtClean="0">
                <a:effectLst/>
              </a:rPr>
              <a:t>Организационно-штатная структура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46" y="1580050"/>
            <a:ext cx="7248951" cy="49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6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87" y="312440"/>
            <a:ext cx="10353762" cy="970450"/>
          </a:xfrm>
        </p:spPr>
        <p:txBody>
          <a:bodyPr/>
          <a:lstStyle/>
          <a:p>
            <a:r>
              <a:rPr lang="ru-RU" dirty="0" smtClean="0"/>
              <a:t>Предшествующие реформы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3207" y="1282890"/>
            <a:ext cx="7410734" cy="539769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400" dirty="0" smtClean="0"/>
              <a:t>	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Этапы: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становлено </a:t>
            </a:r>
            <a:r>
              <a:rPr lang="ru-RU" sz="2600" dirty="0"/>
              <a:t>снижение уровня боевой </a:t>
            </a:r>
            <a:r>
              <a:rPr lang="ru-RU" sz="2600" dirty="0" smtClean="0"/>
              <a:t>готовности, </a:t>
            </a:r>
            <a:r>
              <a:rPr lang="ru-RU" sz="2600" dirty="0"/>
              <a:t>пересмотрены подходы к созданию группировок войск и сил общего </a:t>
            </a:r>
            <a:r>
              <a:rPr lang="ru-RU" sz="2600" dirty="0" smtClean="0"/>
              <a:t>назначения;</a:t>
            </a:r>
          </a:p>
          <a:p>
            <a:r>
              <a:rPr lang="ru-RU" sz="2600" dirty="0" smtClean="0"/>
              <a:t>трансформация ВС по принципу </a:t>
            </a:r>
            <a:r>
              <a:rPr lang="ru-RU" sz="2600" dirty="0" smtClean="0">
                <a:effectLst/>
              </a:rPr>
              <a:t>мобильной обороны, реализация военно-правовой реформы </a:t>
            </a:r>
            <a:r>
              <a:rPr lang="ru-RU" sz="2600" dirty="0">
                <a:effectLst/>
              </a:rPr>
              <a:t>и </a:t>
            </a:r>
            <a:r>
              <a:rPr lang="ru-RU" sz="2600" dirty="0" smtClean="0">
                <a:effectLst/>
              </a:rPr>
              <a:t>реформы </a:t>
            </a:r>
            <a:r>
              <a:rPr lang="ru-RU" sz="2600" dirty="0">
                <a:effectLst/>
              </a:rPr>
              <a:t>военного образования</a:t>
            </a:r>
            <a:r>
              <a:rPr lang="ru-RU" sz="2600" dirty="0" smtClean="0">
                <a:effectLst/>
              </a:rPr>
              <a:t>;</a:t>
            </a:r>
          </a:p>
          <a:p>
            <a:r>
              <a:rPr lang="ru-RU" sz="2600" dirty="0" smtClean="0">
                <a:effectLst/>
              </a:rPr>
              <a:t>Генеральный </a:t>
            </a:r>
            <a:r>
              <a:rPr lang="ru-RU" sz="2600" dirty="0">
                <a:effectLst/>
              </a:rPr>
              <a:t>штаб </a:t>
            </a:r>
            <a:r>
              <a:rPr lang="ru-RU" sz="2600" dirty="0" smtClean="0">
                <a:effectLst/>
              </a:rPr>
              <a:t>призван решить задачи </a:t>
            </a:r>
            <a:r>
              <a:rPr lang="ru-RU" sz="2600" dirty="0">
                <a:effectLst/>
              </a:rPr>
              <a:t>по координации разработки и согласованию проектов планов строительства ВС и “других войск</a:t>
            </a:r>
            <a:endParaRPr lang="ru-RU" sz="2600" dirty="0" smtClean="0">
              <a:effectLst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67" y="2086797"/>
            <a:ext cx="4041048" cy="40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319" r="2812" b="855"/>
          <a:stretch/>
        </p:blipFill>
        <p:spPr>
          <a:xfrm>
            <a:off x="7642746" y="900752"/>
            <a:ext cx="4292855" cy="544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586854"/>
            <a:ext cx="7369791" cy="5390865"/>
          </a:xfrm>
        </p:spPr>
        <p:txBody>
          <a:bodyPr>
            <a:noAutofit/>
          </a:bodyPr>
          <a:lstStyle/>
          <a:p>
            <a:r>
              <a:rPr lang="ru-RU" sz="2200" dirty="0"/>
              <a:t>совершенствование системы и повышение качественного уровня государственного управления военным строительством;</a:t>
            </a:r>
          </a:p>
          <a:p>
            <a:r>
              <a:rPr lang="ru-RU" sz="2200" dirty="0" smtClean="0"/>
              <a:t>приведение </a:t>
            </a:r>
            <a:r>
              <a:rPr lang="ru-RU" sz="2200" dirty="0"/>
              <a:t>задач военной организации государства в соответствие с реальными угрозами национальной безопасности Российской </a:t>
            </a:r>
            <a:r>
              <a:rPr lang="ru-RU" sz="2200" dirty="0" smtClean="0"/>
              <a:t>Федерации;</a:t>
            </a:r>
          </a:p>
          <a:p>
            <a:r>
              <a:rPr lang="ru-RU" sz="2200" dirty="0" smtClean="0"/>
              <a:t>оптимизация </a:t>
            </a:r>
            <a:r>
              <a:rPr lang="ru-RU" sz="2200" dirty="0"/>
              <a:t>системы органов военного управления, структуры, состава </a:t>
            </a:r>
            <a:r>
              <a:rPr lang="ru-RU" sz="2200" dirty="0" smtClean="0"/>
              <a:t>и их численности;</a:t>
            </a:r>
          </a:p>
          <a:p>
            <a:r>
              <a:rPr lang="ru-RU" sz="2200" dirty="0">
                <a:effectLst/>
              </a:rPr>
              <a:t>организация и поддержание тесного взаимодействия Вооруженных Сил, других </a:t>
            </a:r>
            <a:r>
              <a:rPr lang="ru-RU" sz="2200" dirty="0" smtClean="0">
                <a:effectLst/>
              </a:rPr>
              <a:t>войск;</a:t>
            </a:r>
          </a:p>
          <a:p>
            <a:r>
              <a:rPr lang="ru-RU" sz="2200" dirty="0" smtClean="0"/>
              <a:t>завершение </a:t>
            </a:r>
            <a:r>
              <a:rPr lang="ru-RU" sz="2200" dirty="0"/>
              <a:t>создания единой военной инфраструктуры государства</a:t>
            </a:r>
            <a:r>
              <a:rPr lang="ru-RU" sz="2200" dirty="0" smtClean="0"/>
              <a:t>;</a:t>
            </a:r>
          </a:p>
          <a:p>
            <a:r>
              <a:rPr lang="ru-RU" sz="2200" dirty="0"/>
              <a:t>повышение социального статуса </a:t>
            </a:r>
            <a:r>
              <a:rPr lang="ru-RU" sz="2200" dirty="0" smtClean="0"/>
              <a:t>военнослужащих;</a:t>
            </a:r>
          </a:p>
          <a:p>
            <a:r>
              <a:rPr lang="ru-RU" sz="2200" dirty="0"/>
              <a:t>проведение активной государственной политики по укреплению авторитета военной </a:t>
            </a:r>
            <a:r>
              <a:rPr lang="ru-RU" sz="2200" dirty="0" smtClean="0"/>
              <a:t>службы.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4468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60" y="500418"/>
            <a:ext cx="10353762" cy="970450"/>
          </a:xfrm>
        </p:spPr>
        <p:txBody>
          <a:bodyPr/>
          <a:lstStyle/>
          <a:p>
            <a:r>
              <a:rPr lang="ru-RU" dirty="0" smtClean="0"/>
              <a:t>Анатолий Сердюков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840" y="2278361"/>
            <a:ext cx="5746312" cy="394502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3600" dirty="0"/>
              <a:t>идеи о новом взгляде на военные расходы, о </a:t>
            </a:r>
            <a:r>
              <a:rPr lang="ru-RU" sz="3600" dirty="0" err="1"/>
              <a:t>гуманизации</a:t>
            </a:r>
            <a:r>
              <a:rPr lang="ru-RU" sz="3600" dirty="0"/>
              <a:t> военной службы, о выведении бытового обслуживания военнослужащих на аутсорсинг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784" r="3390" b="2511"/>
          <a:stretch/>
        </p:blipFill>
        <p:spPr>
          <a:xfrm>
            <a:off x="6681908" y="1470868"/>
            <a:ext cx="4490114" cy="522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13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91" y="1637728"/>
            <a:ext cx="6032916" cy="4776719"/>
          </a:xfrm>
        </p:spPr>
        <p:txBody>
          <a:bodyPr/>
          <a:lstStyle/>
          <a:p>
            <a:r>
              <a:rPr lang="ru-RU" sz="2800" dirty="0"/>
              <a:t>сокращение численности Вооруженных </a:t>
            </a:r>
            <a:r>
              <a:rPr lang="ru-RU" sz="2800" dirty="0" smtClean="0"/>
              <a:t>сил, с последующей оптимизацией офицерского состава;</a:t>
            </a:r>
          </a:p>
          <a:p>
            <a:r>
              <a:rPr lang="ru-RU" sz="2800" dirty="0" smtClean="0"/>
              <a:t>ввод </a:t>
            </a:r>
            <a:r>
              <a:rPr lang="ru-RU" sz="2800" dirty="0"/>
              <a:t>оперативно-стратегических </a:t>
            </a:r>
            <a:r>
              <a:rPr lang="ru-RU" sz="2800" dirty="0" smtClean="0"/>
              <a:t>командований;</a:t>
            </a:r>
          </a:p>
          <a:p>
            <a:r>
              <a:rPr lang="ru-RU" sz="2800" dirty="0">
                <a:effectLst/>
              </a:rPr>
              <a:t>п</a:t>
            </a:r>
            <a:r>
              <a:rPr lang="ru-RU" sz="2800" dirty="0" smtClean="0">
                <a:effectLst/>
              </a:rPr>
              <a:t>еревод </a:t>
            </a:r>
            <a:r>
              <a:rPr lang="ru-RU" sz="2800" dirty="0">
                <a:effectLst/>
              </a:rPr>
              <a:t>Сухопутных войск на структуру </a:t>
            </a:r>
            <a:r>
              <a:rPr lang="ru-RU" sz="2800" dirty="0" smtClean="0">
                <a:effectLst/>
              </a:rPr>
              <a:t>бригад</a:t>
            </a:r>
            <a:endParaRPr lang="ru-RU" sz="2800" dirty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0381"/>
          <a:stretch/>
        </p:blipFill>
        <p:spPr>
          <a:xfrm>
            <a:off x="6927944" y="300248"/>
            <a:ext cx="4140389" cy="625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37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18732"/>
            <a:ext cx="10353762" cy="970450"/>
          </a:xfrm>
        </p:spPr>
        <p:txBody>
          <a:bodyPr/>
          <a:lstStyle/>
          <a:p>
            <a:r>
              <a:rPr lang="ru-RU" dirty="0"/>
              <a:t>«Разгрузка» управленцев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25" y="1296537"/>
            <a:ext cx="6333166" cy="5213445"/>
          </a:xfrm>
        </p:spPr>
        <p:txBody>
          <a:bodyPr>
            <a:noAutofit/>
          </a:bodyPr>
          <a:lstStyle/>
          <a:p>
            <a:r>
              <a:rPr lang="ru-RU" sz="2200" dirty="0" smtClean="0"/>
              <a:t>Во-первых</a:t>
            </a:r>
            <a:r>
              <a:rPr lang="ru-RU" sz="2200" dirty="0"/>
              <a:t>, командиры воинских частей и соединений постоянной готовности теперь не решают хозяйственные </a:t>
            </a:r>
            <a:r>
              <a:rPr lang="ru-RU" sz="2200" dirty="0" smtClean="0"/>
              <a:t>вопросы;</a:t>
            </a:r>
          </a:p>
          <a:p>
            <a:r>
              <a:rPr lang="ru-RU" sz="2200" dirty="0"/>
              <a:t>Во-вторых, Генеральный штаб стал полноценным органом стратегического планирования, который организует и осуществляет управление Вооруженными силами совместно с Министерством </a:t>
            </a:r>
            <a:r>
              <a:rPr lang="ru-RU" sz="2200" dirty="0" smtClean="0"/>
              <a:t>обороны;</a:t>
            </a:r>
          </a:p>
          <a:p>
            <a:r>
              <a:rPr lang="ru-RU" sz="2200" dirty="0" smtClean="0"/>
              <a:t>В-третьих</a:t>
            </a:r>
            <a:r>
              <a:rPr lang="ru-RU" sz="2200" dirty="0"/>
              <a:t>, внутри Минобороны, которое долгое время оставалось главной командной инстанцией, возникли два отдельных </a:t>
            </a:r>
            <a:r>
              <a:rPr lang="ru-RU" sz="2200" dirty="0" smtClean="0"/>
              <a:t>направления: </a:t>
            </a:r>
            <a:r>
              <a:rPr lang="ru-RU" sz="2200" dirty="0"/>
              <a:t>«Военное» </a:t>
            </a:r>
            <a:r>
              <a:rPr lang="ru-RU" sz="2200" dirty="0" smtClean="0"/>
              <a:t>и «Гражданское</a:t>
            </a:r>
            <a:r>
              <a:rPr lang="ru-RU" sz="2200" dirty="0"/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2" y="1711248"/>
            <a:ext cx="5815540" cy="438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52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45" r="7688"/>
          <a:stretch/>
        </p:blipFill>
        <p:spPr>
          <a:xfrm>
            <a:off x="7246960" y="3036271"/>
            <a:ext cx="4490113" cy="343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8" y="832513"/>
            <a:ext cx="6455391" cy="525438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Новая система базирования </a:t>
            </a:r>
            <a:r>
              <a:rPr lang="ru-RU" sz="2400" dirty="0" smtClean="0">
                <a:effectLst/>
              </a:rPr>
              <a:t>войск – образование военных городков и базы армейской авиации;</a:t>
            </a:r>
          </a:p>
          <a:p>
            <a:endParaRPr lang="ru-RU" sz="2400" dirty="0" smtClean="0"/>
          </a:p>
          <a:p>
            <a:r>
              <a:rPr lang="ru-RU" sz="2400" dirty="0"/>
              <a:t>Формирование офицерского и сержантского </a:t>
            </a:r>
            <a:r>
              <a:rPr lang="ru-RU" sz="2400" dirty="0" smtClean="0"/>
              <a:t>корпусов;</a:t>
            </a:r>
          </a:p>
          <a:p>
            <a:endParaRPr lang="ru-RU" sz="2400" dirty="0" smtClean="0"/>
          </a:p>
          <a:p>
            <a:r>
              <a:rPr lang="ru-RU" sz="2400" dirty="0"/>
              <a:t>Реорганизация системы военного </a:t>
            </a:r>
            <a:r>
              <a:rPr lang="ru-RU" sz="2400" dirty="0" smtClean="0"/>
              <a:t>образования -</a:t>
            </a:r>
            <a:r>
              <a:rPr lang="ru-RU" sz="2400" dirty="0">
                <a:effectLst/>
              </a:rPr>
              <a:t> повышении профессиональной подготовки военнослужащих, новых программах их обучения и создании современной сети военно-учебных </a:t>
            </a:r>
            <a:r>
              <a:rPr lang="ru-RU" sz="2400" dirty="0" smtClean="0">
                <a:effectLst/>
              </a:rPr>
              <a:t>заведений.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73" t="3984" r="-888" b="12618"/>
          <a:stretch/>
        </p:blipFill>
        <p:spPr>
          <a:xfrm>
            <a:off x="6127844" y="323778"/>
            <a:ext cx="5145205" cy="309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4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Гуманизация</a:t>
            </a:r>
            <a:r>
              <a:rPr lang="ru-RU" dirty="0" smtClean="0"/>
              <a:t> </a:t>
            </a:r>
            <a:r>
              <a:rPr lang="ru-RU" dirty="0"/>
              <a:t>армии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463" y="1718801"/>
            <a:ext cx="5759960" cy="4900363"/>
          </a:xfrm>
        </p:spPr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рограмма </a:t>
            </a:r>
            <a:r>
              <a:rPr lang="ru-RU" sz="2400" dirty="0"/>
              <a:t>«Эффективная армия» — </a:t>
            </a:r>
            <a:r>
              <a:rPr lang="ru-RU" sz="2400" dirty="0" smtClean="0"/>
              <a:t>комплекс </a:t>
            </a:r>
            <a:r>
              <a:rPr lang="ru-RU" sz="2400" dirty="0"/>
              <a:t>решений по всем направлениям жизнедеятельности Вооруженных </a:t>
            </a:r>
            <a:r>
              <a:rPr lang="ru-RU" sz="2400" dirty="0" smtClean="0"/>
              <a:t>сил. Программа </a:t>
            </a:r>
            <a:r>
              <a:rPr lang="ru-RU" sz="2400" dirty="0"/>
              <a:t>подразумевает возведение типовых штабов, казарм, спортзалов и столовых. </a:t>
            </a:r>
            <a:r>
              <a:rPr lang="ru-RU" sz="2400" dirty="0" smtClean="0"/>
              <a:t>Реформа обеспечит оснащение всех войсковых частей одинаковой </a:t>
            </a:r>
            <a:r>
              <a:rPr lang="ru-RU" sz="2400" dirty="0"/>
              <a:t>инфраструктурой, работающей качественно и слаженно.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50" y="1968761"/>
            <a:ext cx="6222044" cy="414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81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391</TotalTime>
  <Words>420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Calisto MT</vt:lpstr>
      <vt:lpstr>Trebuchet MS</vt:lpstr>
      <vt:lpstr>Wingdings 2</vt:lpstr>
      <vt:lpstr>Грифель</vt:lpstr>
      <vt:lpstr>Военная реформа</vt:lpstr>
      <vt:lpstr>Стратегии национальной безопасности РФ</vt:lpstr>
      <vt:lpstr>Предшествующие реформы</vt:lpstr>
      <vt:lpstr>Презентация PowerPoint</vt:lpstr>
      <vt:lpstr>Анатолий Сердюков</vt:lpstr>
      <vt:lpstr>Презентация PowerPoint</vt:lpstr>
      <vt:lpstr>«Разгрузка» управленцев</vt:lpstr>
      <vt:lpstr>Презентация PowerPoint</vt:lpstr>
      <vt:lpstr>Гуманизация армии</vt:lpstr>
      <vt:lpstr>Социальная поддержка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 Lalkin</dc:creator>
  <cp:lastModifiedBy>Fedor Lalkin</cp:lastModifiedBy>
  <cp:revision>12</cp:revision>
  <dcterms:created xsi:type="dcterms:W3CDTF">2018-03-28T16:37:44Z</dcterms:created>
  <dcterms:modified xsi:type="dcterms:W3CDTF">2018-03-28T23:09:25Z</dcterms:modified>
</cp:coreProperties>
</file>