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3" r:id="rId8"/>
    <p:sldId id="260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2806158-C97E-450C-9E94-4066D21AA32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C03A113A-FCAB-417A-AD89-0B4CDECFF1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46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158-C97E-450C-9E94-4066D21AA32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13A-FCAB-417A-AD89-0B4CDECFF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8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158-C97E-450C-9E94-4066D21AA32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13A-FCAB-417A-AD89-0B4CDECFF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0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158-C97E-450C-9E94-4066D21AA32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13A-FCAB-417A-AD89-0B4CDECFF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1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158-C97E-450C-9E94-4066D21AA32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13A-FCAB-417A-AD89-0B4CDECFF1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920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158-C97E-450C-9E94-4066D21AA32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13A-FCAB-417A-AD89-0B4CDECFF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8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158-C97E-450C-9E94-4066D21AA32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13A-FCAB-417A-AD89-0B4CDECFF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7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158-C97E-450C-9E94-4066D21AA32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13A-FCAB-417A-AD89-0B4CDECFF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8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158-C97E-450C-9E94-4066D21AA32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13A-FCAB-417A-AD89-0B4CDECFF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2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158-C97E-450C-9E94-4066D21AA32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13A-FCAB-417A-AD89-0B4CDECFF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5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158-C97E-450C-9E94-4066D21AA32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113A-FCAB-417A-AD89-0B4CDECFF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0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2806158-C97E-450C-9E94-4066D21AA32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C03A113A-FCAB-417A-AD89-0B4CDECFF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44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998" y="2473656"/>
            <a:ext cx="9418320" cy="4041648"/>
          </a:xfrm>
        </p:spPr>
        <p:txBody>
          <a:bodyPr/>
          <a:lstStyle/>
          <a:p>
            <a:r>
              <a:rPr lang="ru-RU" dirty="0" smtClean="0"/>
              <a:t>Джин Шарп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023" y="0"/>
            <a:ext cx="3696269" cy="555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876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52" y="319869"/>
            <a:ext cx="4556576" cy="426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728" y="2064224"/>
            <a:ext cx="5973170" cy="4479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412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47" y="567970"/>
            <a:ext cx="3592489" cy="5585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234" y="567970"/>
            <a:ext cx="3616656" cy="55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7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09489" cy="303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030" y="2037492"/>
            <a:ext cx="5585886" cy="354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600" y="3267866"/>
            <a:ext cx="4781785" cy="359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28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14" y="709684"/>
            <a:ext cx="9338617" cy="5484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Основные причины цветных революций на постсоветском пространстве:</a:t>
            </a:r>
          </a:p>
          <a:p>
            <a:pPr marL="0" indent="0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1) Глубокий </a:t>
            </a:r>
            <a:r>
              <a:rPr lang="ru-RU" sz="2800" dirty="0"/>
              <a:t>кризис </a:t>
            </a:r>
            <a:r>
              <a:rPr lang="ru-RU" sz="2800" dirty="0" smtClean="0"/>
              <a:t>внутриполитического </a:t>
            </a:r>
            <a:r>
              <a:rPr lang="ru-RU" sz="2800" dirty="0"/>
              <a:t>и экономического характера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2) Интерес сверхдержав</a:t>
            </a:r>
          </a:p>
          <a:p>
            <a:pPr marL="0" indent="0">
              <a:buNone/>
            </a:pPr>
            <a:r>
              <a:rPr lang="ru-RU" sz="2800" dirty="0" smtClean="0"/>
              <a:t>3</a:t>
            </a:r>
            <a:r>
              <a:rPr lang="ru-RU" sz="2800" dirty="0"/>
              <a:t>) </a:t>
            </a:r>
            <a:r>
              <a:rPr lang="ru-RU" sz="2800" dirty="0" smtClean="0"/>
              <a:t>Кризис методики </a:t>
            </a:r>
            <a:r>
              <a:rPr lang="ru-RU" sz="2800" dirty="0"/>
              <a:t>и методологии российской внешней </a:t>
            </a:r>
            <a:r>
              <a:rPr lang="ru-RU" sz="2800" dirty="0" smtClean="0"/>
              <a:t>политики.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020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0060" y="1978925"/>
            <a:ext cx="6414448" cy="442187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Ненасильственная революция</a:t>
            </a:r>
          </a:p>
          <a:p>
            <a:r>
              <a:rPr lang="ru-RU" sz="2800" b="1" dirty="0"/>
              <a:t>Ненасильственное </a:t>
            </a:r>
            <a:r>
              <a:rPr lang="ru-RU" sz="2800" b="1" dirty="0" smtClean="0"/>
              <a:t>сопротивление</a:t>
            </a:r>
            <a:endParaRPr lang="ru-RU" sz="2800" dirty="0" smtClean="0"/>
          </a:p>
          <a:p>
            <a:r>
              <a:rPr lang="ru-RU" sz="2800" b="1" dirty="0" smtClean="0"/>
              <a:t>Ненасильственная </a:t>
            </a:r>
            <a:r>
              <a:rPr lang="ru-RU" sz="2800" b="1" dirty="0"/>
              <a:t>борьба</a:t>
            </a:r>
            <a:r>
              <a:rPr lang="ru-RU" sz="2800" dirty="0"/>
              <a:t> </a:t>
            </a:r>
            <a:endParaRPr lang="ru-RU" sz="2800" dirty="0" smtClean="0"/>
          </a:p>
          <a:p>
            <a:r>
              <a:rPr lang="ru-RU" sz="2800" dirty="0" smtClean="0"/>
              <a:t>Практика </a:t>
            </a:r>
            <a:r>
              <a:rPr lang="ru-RU" sz="2800" dirty="0"/>
              <a:t>достижения политических целей без применения </a:t>
            </a:r>
            <a:r>
              <a:rPr lang="ru-RU" sz="2800" dirty="0" smtClean="0"/>
              <a:t>насилия, путём </a:t>
            </a:r>
            <a:r>
              <a:rPr lang="ru-RU" sz="2800" dirty="0"/>
              <a:t>гражданского неповиновения, забастовок, отказа от сотрудничества, бойкота, символических протестов и др. 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7" y="287228"/>
            <a:ext cx="4765343" cy="3383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740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752" y="352112"/>
            <a:ext cx="9692640" cy="1325562"/>
          </a:xfrm>
        </p:spPr>
        <p:txBody>
          <a:bodyPr>
            <a:noAutofit/>
          </a:bodyPr>
          <a:lstStyle/>
          <a:p>
            <a:r>
              <a:rPr lang="ru-RU" sz="4800" dirty="0" smtClean="0"/>
              <a:t>Методы </a:t>
            </a:r>
            <a:r>
              <a:rPr lang="ru-RU" sz="4800" dirty="0"/>
              <a:t>ненасильственных действий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752" y="2320120"/>
            <a:ext cx="9297674" cy="4351337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методы </a:t>
            </a:r>
            <a:r>
              <a:rPr lang="ru-RU" sz="2800" dirty="0"/>
              <a:t>ненасильственного протеста и убеждения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методы </a:t>
            </a:r>
            <a:r>
              <a:rPr lang="ru-RU" sz="2800" dirty="0"/>
              <a:t>отказа от социального сотрудничества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методы </a:t>
            </a:r>
            <a:r>
              <a:rPr lang="ru-RU" sz="2800" dirty="0"/>
              <a:t>отказа от экономического сотрудничества; </a:t>
            </a:r>
            <a:endParaRPr lang="ru-RU" sz="2800" dirty="0" smtClean="0"/>
          </a:p>
          <a:p>
            <a:r>
              <a:rPr lang="ru-RU" sz="2800" dirty="0" smtClean="0"/>
              <a:t>методы </a:t>
            </a:r>
            <a:r>
              <a:rPr lang="ru-RU" sz="2800" dirty="0"/>
              <a:t>отказа от символического сотрудничества; </a:t>
            </a:r>
            <a:endParaRPr lang="ru-RU" sz="2800" dirty="0" smtClean="0"/>
          </a:p>
          <a:p>
            <a:r>
              <a:rPr lang="ru-RU" sz="2800" dirty="0" smtClean="0"/>
              <a:t>методы </a:t>
            </a:r>
            <a:r>
              <a:rPr lang="ru-RU" sz="2800" dirty="0"/>
              <a:t>отказа от политического сотрудничества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методы </a:t>
            </a:r>
            <a:r>
              <a:rPr lang="ru-RU" sz="2800" dirty="0"/>
              <a:t>ненасильственного вмешательства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959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6776" y="1433016"/>
            <a:ext cx="5135106" cy="4760770"/>
          </a:xfrm>
        </p:spPr>
        <p:txBody>
          <a:bodyPr>
            <a:normAutofit/>
          </a:bodyPr>
          <a:lstStyle/>
          <a:p>
            <a:r>
              <a:rPr lang="ru-RU" dirty="0"/>
              <a:t>Д. Шарп сформулировал четыре задачи, выполнение которых обеспечит результативное сопротивление диктатуре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/>
              <a:t>укрепить </a:t>
            </a:r>
            <a:r>
              <a:rPr lang="ru-RU" dirty="0"/>
              <a:t>в угнетённом населении решимость, уверенность и способность к сопротивлению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укрепить </a:t>
            </a:r>
            <a:r>
              <a:rPr lang="ru-RU" dirty="0"/>
              <a:t>независимые социальные группы и институты угнетённого народа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создать </a:t>
            </a:r>
            <a:r>
              <a:rPr lang="ru-RU" dirty="0"/>
              <a:t>мощное внутреннее сопротивление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подготовить </a:t>
            </a:r>
            <a:r>
              <a:rPr lang="ru-RU" dirty="0"/>
              <a:t>разумный стратегический план и умело претворить его в </a:t>
            </a:r>
            <a:r>
              <a:rPr lang="ru-RU" dirty="0" smtClean="0"/>
              <a:t>жизнь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5771"/>
          <a:stretch/>
        </p:blipFill>
        <p:spPr>
          <a:xfrm>
            <a:off x="140458" y="1433016"/>
            <a:ext cx="5911232" cy="397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062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536"/>
          <a:stretch/>
        </p:blipFill>
        <p:spPr>
          <a:xfrm>
            <a:off x="914400" y="0"/>
            <a:ext cx="4681182" cy="345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945" y="290213"/>
            <a:ext cx="4876800" cy="359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5546" b="14924"/>
          <a:stretch/>
        </p:blipFill>
        <p:spPr>
          <a:xfrm>
            <a:off x="5572226" y="3174630"/>
            <a:ext cx="4728380" cy="350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37" y="3174630"/>
            <a:ext cx="4854136" cy="323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78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190</TotalTime>
  <Words>103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Schoolbook</vt:lpstr>
      <vt:lpstr>Wingdings 2</vt:lpstr>
      <vt:lpstr>View</vt:lpstr>
      <vt:lpstr>Джин Шарп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ненасильственных действий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Джин Шарп</dc:title>
  <dc:creator>Fedor Lalkin</dc:creator>
  <cp:lastModifiedBy>Fedor Lalkin</cp:lastModifiedBy>
  <cp:revision>11</cp:revision>
  <dcterms:created xsi:type="dcterms:W3CDTF">2018-02-21T21:45:10Z</dcterms:created>
  <dcterms:modified xsi:type="dcterms:W3CDTF">2018-02-22T05:50:55Z</dcterms:modified>
</cp:coreProperties>
</file>