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2" r:id="rId3"/>
    <p:sldId id="257" r:id="rId4"/>
    <p:sldId id="258" r:id="rId5"/>
    <p:sldId id="261" r:id="rId6"/>
    <p:sldId id="259" r:id="rId7"/>
    <p:sldId id="263" r:id="rId8"/>
    <p:sldId id="260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42806158-C97E-450C-9E94-4066D21AA32F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vert="horz" lIns="45720" tIns="45720" rIns="45720" bIns="45720" rtlCol="0" anchor="ctr">
            <a:normAutofit/>
          </a:bodyPr>
          <a:lstStyle>
            <a:lvl1pPr>
              <a:defRPr lang="en-US"/>
            </a:lvl1pPr>
          </a:lstStyle>
          <a:p>
            <a:fld id="{C03A113A-FCAB-417A-AD89-0B4CDECFF1F3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09465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06158-C97E-450C-9E94-4066D21AA32F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A113A-FCAB-417A-AD89-0B4CDECFF1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4882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06158-C97E-450C-9E94-4066D21AA32F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A113A-FCAB-417A-AD89-0B4CDECFF1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4303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06158-C97E-450C-9E94-4066D21AA32F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A113A-FCAB-417A-AD89-0B4CDECFF1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410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06158-C97E-450C-9E94-4066D21AA32F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A113A-FCAB-417A-AD89-0B4CDECFF1F3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09209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06158-C97E-450C-9E94-4066D21AA32F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A113A-FCAB-417A-AD89-0B4CDECFF1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384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7879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126480" y="1717879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lang="en-US" sz="2000" b="0" kern="1200" spc="10" baseline="0" dirty="0">
                <a:solidFill>
                  <a:schemeClr val="tx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06158-C97E-450C-9E94-4066D21AA32F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A113A-FCAB-417A-AD89-0B4CDECFF1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6179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06158-C97E-450C-9E94-4066D21AA32F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A113A-FCAB-417A-AD89-0B4CDECFF1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2781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06158-C97E-450C-9E94-4066D21AA32F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A113A-FCAB-417A-AD89-0B4CDECFF1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3824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06158-C97E-450C-9E94-4066D21AA32F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A113A-FCAB-417A-AD89-0B4CDECFF1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8257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06158-C97E-450C-9E94-4066D21AA32F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A113A-FCAB-417A-AD89-0B4CDECFF1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1903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42806158-C97E-450C-9E94-4066D21AA32F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rgbClr val="969696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rgbClr val="777777"/>
                </a:solidFill>
              </a:defRPr>
            </a:lvl1pPr>
          </a:lstStyle>
          <a:p>
            <a:fld id="{C03A113A-FCAB-417A-AD89-0B4CDECFF1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074453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31998" y="2473656"/>
            <a:ext cx="9418320" cy="4041648"/>
          </a:xfrm>
        </p:spPr>
        <p:txBody>
          <a:bodyPr/>
          <a:lstStyle/>
          <a:p>
            <a:r>
              <a:rPr lang="ru-RU" dirty="0" smtClean="0"/>
              <a:t>Джин Шарп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3023" y="0"/>
            <a:ext cx="3696269" cy="55559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587680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152" y="319869"/>
            <a:ext cx="4556576" cy="42696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8728" y="2064224"/>
            <a:ext cx="5973170" cy="44798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541277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1647" y="567970"/>
            <a:ext cx="3592489" cy="55855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0234" y="567970"/>
            <a:ext cx="3616656" cy="5585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2758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009489" cy="30360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6030" y="2037492"/>
            <a:ext cx="5585886" cy="35414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3600" y="3267866"/>
            <a:ext cx="4781785" cy="35901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052824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2514" y="709684"/>
            <a:ext cx="9338617" cy="54841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400" dirty="0" smtClean="0"/>
              <a:t>Основные причины цветных революций на постсоветском пространстве:</a:t>
            </a:r>
          </a:p>
          <a:p>
            <a:pPr marL="0" indent="0">
              <a:buNone/>
            </a:pP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1) Глубокий </a:t>
            </a:r>
            <a:r>
              <a:rPr lang="ru-RU" sz="2800" dirty="0"/>
              <a:t>кризис </a:t>
            </a:r>
            <a:r>
              <a:rPr lang="ru-RU" sz="2800" dirty="0" smtClean="0"/>
              <a:t>внутриполитического </a:t>
            </a:r>
            <a:r>
              <a:rPr lang="ru-RU" sz="2800" dirty="0"/>
              <a:t>и экономического характера</a:t>
            </a:r>
            <a:r>
              <a:rPr lang="ru-RU" sz="2800" dirty="0" smtClean="0"/>
              <a:t>.</a:t>
            </a:r>
          </a:p>
          <a:p>
            <a:pPr marL="0" indent="0">
              <a:buNone/>
            </a:pPr>
            <a:r>
              <a:rPr lang="ru-RU" sz="2800" dirty="0" smtClean="0"/>
              <a:t>2) Интерес сверхдержав</a:t>
            </a:r>
          </a:p>
          <a:p>
            <a:pPr marL="0" indent="0">
              <a:buNone/>
            </a:pPr>
            <a:r>
              <a:rPr lang="ru-RU" sz="2800" dirty="0" smtClean="0"/>
              <a:t>3</a:t>
            </a:r>
            <a:r>
              <a:rPr lang="ru-RU" sz="2800" dirty="0"/>
              <a:t>) </a:t>
            </a:r>
            <a:r>
              <a:rPr lang="ru-RU" sz="2800" dirty="0" smtClean="0"/>
              <a:t>Кризис методики </a:t>
            </a:r>
            <a:r>
              <a:rPr lang="ru-RU" sz="2800" dirty="0"/>
              <a:t>и методологии российской внешней </a:t>
            </a:r>
            <a:r>
              <a:rPr lang="ru-RU" sz="2800" dirty="0" smtClean="0"/>
              <a:t>политики.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8502032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70060" y="1978925"/>
            <a:ext cx="6414448" cy="4421875"/>
          </a:xfrm>
        </p:spPr>
        <p:txBody>
          <a:bodyPr>
            <a:normAutofit fontScale="92500" lnSpcReduction="10000"/>
          </a:bodyPr>
          <a:lstStyle/>
          <a:p>
            <a:r>
              <a:rPr lang="ru-RU" sz="2800" dirty="0" smtClean="0"/>
              <a:t>Ненасильственная революция</a:t>
            </a:r>
          </a:p>
          <a:p>
            <a:r>
              <a:rPr lang="ru-RU" sz="2800" b="1" dirty="0"/>
              <a:t>Ненасильственное </a:t>
            </a:r>
            <a:r>
              <a:rPr lang="ru-RU" sz="2800" b="1" dirty="0" smtClean="0"/>
              <a:t>сопротивление</a:t>
            </a:r>
            <a:endParaRPr lang="ru-RU" sz="2800" dirty="0" smtClean="0"/>
          </a:p>
          <a:p>
            <a:r>
              <a:rPr lang="ru-RU" sz="2800" b="1" dirty="0" smtClean="0"/>
              <a:t>Ненасильственная </a:t>
            </a:r>
            <a:r>
              <a:rPr lang="ru-RU" sz="2800" b="1" dirty="0"/>
              <a:t>борьба</a:t>
            </a:r>
            <a:r>
              <a:rPr lang="ru-RU" sz="2800" dirty="0"/>
              <a:t> </a:t>
            </a:r>
            <a:endParaRPr lang="ru-RU" sz="2800" dirty="0" smtClean="0"/>
          </a:p>
          <a:p>
            <a:r>
              <a:rPr lang="ru-RU" sz="2800" dirty="0" smtClean="0"/>
              <a:t>Практика </a:t>
            </a:r>
            <a:r>
              <a:rPr lang="ru-RU" sz="2800" dirty="0"/>
              <a:t>достижения политических целей без применения </a:t>
            </a:r>
            <a:r>
              <a:rPr lang="ru-RU" sz="2800" dirty="0" smtClean="0"/>
              <a:t>насилия, путём </a:t>
            </a:r>
            <a:r>
              <a:rPr lang="ru-RU" sz="2800" dirty="0"/>
              <a:t>гражданского неповиновения, забастовок, отказа от сотрудничества, бойкота, символических протестов и др. </a:t>
            </a:r>
          </a:p>
          <a:p>
            <a:endParaRPr lang="ru-RU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17" y="287228"/>
            <a:ext cx="4765343" cy="33833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974079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0752" y="352112"/>
            <a:ext cx="9692640" cy="1325562"/>
          </a:xfrm>
        </p:spPr>
        <p:txBody>
          <a:bodyPr>
            <a:noAutofit/>
          </a:bodyPr>
          <a:lstStyle/>
          <a:p>
            <a:r>
              <a:rPr lang="ru-RU" sz="4800" dirty="0" smtClean="0"/>
              <a:t>Методы </a:t>
            </a:r>
            <a:r>
              <a:rPr lang="ru-RU" sz="4800" dirty="0"/>
              <a:t>ненасильственных действий 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0752" y="2320120"/>
            <a:ext cx="9297674" cy="4351337"/>
          </a:xfrm>
        </p:spPr>
        <p:txBody>
          <a:bodyPr>
            <a:noAutofit/>
          </a:bodyPr>
          <a:lstStyle/>
          <a:p>
            <a:r>
              <a:rPr lang="ru-RU" sz="2800" dirty="0" smtClean="0"/>
              <a:t>методы </a:t>
            </a:r>
            <a:r>
              <a:rPr lang="ru-RU" sz="2800" dirty="0"/>
              <a:t>ненасильственного протеста и убеждения</a:t>
            </a:r>
            <a:r>
              <a:rPr lang="ru-RU" sz="2800" dirty="0" smtClean="0"/>
              <a:t>;</a:t>
            </a:r>
          </a:p>
          <a:p>
            <a:r>
              <a:rPr lang="ru-RU" sz="2800" dirty="0" smtClean="0"/>
              <a:t>методы </a:t>
            </a:r>
            <a:r>
              <a:rPr lang="ru-RU" sz="2800" dirty="0"/>
              <a:t>отказа от социального сотрудничества</a:t>
            </a:r>
            <a:r>
              <a:rPr lang="ru-RU" sz="2800" dirty="0" smtClean="0"/>
              <a:t>;</a:t>
            </a:r>
          </a:p>
          <a:p>
            <a:r>
              <a:rPr lang="ru-RU" sz="2800" dirty="0" smtClean="0"/>
              <a:t>методы </a:t>
            </a:r>
            <a:r>
              <a:rPr lang="ru-RU" sz="2800" dirty="0"/>
              <a:t>отказа от экономического сотрудничества; </a:t>
            </a:r>
            <a:endParaRPr lang="ru-RU" sz="2800" dirty="0" smtClean="0"/>
          </a:p>
          <a:p>
            <a:r>
              <a:rPr lang="ru-RU" sz="2800" dirty="0" smtClean="0"/>
              <a:t>методы </a:t>
            </a:r>
            <a:r>
              <a:rPr lang="ru-RU" sz="2800" dirty="0"/>
              <a:t>отказа от символического сотрудничества; </a:t>
            </a:r>
            <a:endParaRPr lang="ru-RU" sz="2800" dirty="0" smtClean="0"/>
          </a:p>
          <a:p>
            <a:r>
              <a:rPr lang="ru-RU" sz="2800" dirty="0" smtClean="0"/>
              <a:t>методы </a:t>
            </a:r>
            <a:r>
              <a:rPr lang="ru-RU" sz="2800" dirty="0"/>
              <a:t>отказа от политического сотрудничества</a:t>
            </a:r>
            <a:r>
              <a:rPr lang="ru-RU" sz="2800" dirty="0" smtClean="0"/>
              <a:t>;</a:t>
            </a:r>
          </a:p>
          <a:p>
            <a:r>
              <a:rPr lang="ru-RU" sz="2800" dirty="0" smtClean="0"/>
              <a:t>методы </a:t>
            </a:r>
            <a:r>
              <a:rPr lang="ru-RU" sz="2800" dirty="0"/>
              <a:t>ненасильственного вмешательства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4995976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36776" y="1433016"/>
            <a:ext cx="5135106" cy="4760770"/>
          </a:xfrm>
        </p:spPr>
        <p:txBody>
          <a:bodyPr>
            <a:normAutofit/>
          </a:bodyPr>
          <a:lstStyle/>
          <a:p>
            <a:r>
              <a:rPr lang="ru-RU" dirty="0"/>
              <a:t>Д. Шарп сформулировал четыре задачи, выполнение которых обеспечит результативное сопротивление диктатуре</a:t>
            </a:r>
            <a:r>
              <a:rPr lang="ru-RU" dirty="0" smtClean="0"/>
              <a:t>:</a:t>
            </a:r>
            <a:endParaRPr lang="ru-RU" dirty="0"/>
          </a:p>
          <a:p>
            <a:r>
              <a:rPr lang="ru-RU" dirty="0" smtClean="0"/>
              <a:t>укрепить </a:t>
            </a:r>
            <a:r>
              <a:rPr lang="ru-RU" dirty="0"/>
              <a:t>в угнетённом населении решимость, уверенность и способность к сопротивлению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 smtClean="0"/>
              <a:t>укрепить </a:t>
            </a:r>
            <a:r>
              <a:rPr lang="ru-RU" dirty="0"/>
              <a:t>независимые социальные группы и институты угнетённого народа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 smtClean="0"/>
              <a:t>создать </a:t>
            </a:r>
            <a:r>
              <a:rPr lang="ru-RU" dirty="0"/>
              <a:t>мощное внутреннее сопротивление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 smtClean="0"/>
              <a:t>подготовить </a:t>
            </a:r>
            <a:r>
              <a:rPr lang="ru-RU" dirty="0"/>
              <a:t>разумный стратегический план и умело претворить его в </a:t>
            </a:r>
            <a:r>
              <a:rPr lang="ru-RU" dirty="0" smtClean="0"/>
              <a:t>жизнь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r="15771"/>
          <a:stretch/>
        </p:blipFill>
        <p:spPr>
          <a:xfrm>
            <a:off x="140458" y="1433016"/>
            <a:ext cx="5911232" cy="39769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406260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2536"/>
          <a:stretch/>
        </p:blipFill>
        <p:spPr>
          <a:xfrm>
            <a:off x="914400" y="0"/>
            <a:ext cx="4681182" cy="34559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5945" y="290213"/>
            <a:ext cx="4876800" cy="35925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35546" b="14924"/>
          <a:stretch/>
        </p:blipFill>
        <p:spPr>
          <a:xfrm>
            <a:off x="5572226" y="3174630"/>
            <a:ext cx="4728380" cy="35074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4037" y="3174630"/>
            <a:ext cx="4854136" cy="32314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47873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iew">
  <a:themeElements>
    <a:clrScheme name="View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B4B30"/>
      </a:accent2>
      <a:accent3>
        <a:srgbClr val="B5AE53"/>
      </a:accent3>
      <a:accent4>
        <a:srgbClr val="6F6A7A"/>
      </a:accent4>
      <a:accent5>
        <a:srgbClr val="E8B54D"/>
      </a:accent5>
      <a:accent6>
        <a:srgbClr val="8A7952"/>
      </a:accent6>
      <a:hlink>
        <a:srgbClr val="9F9F0B"/>
      </a:hlink>
      <a:folHlink>
        <a:srgbClr val="B2B2B2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3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3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866257B-E5CE-4C43-9210-F2DE76BE10B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TM03457515[[fn=Вид]]</Template>
  <TotalTime>190</TotalTime>
  <Words>103</Words>
  <Application>Microsoft Office PowerPoint</Application>
  <PresentationFormat>Широкоэкранный</PresentationFormat>
  <Paragraphs>21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Century Schoolbook</vt:lpstr>
      <vt:lpstr>Wingdings 2</vt:lpstr>
      <vt:lpstr>View</vt:lpstr>
      <vt:lpstr>Джин Шарп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Методы ненасильственных действий 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Джин Шарп</dc:title>
  <dc:creator>Fedor Lalkin</dc:creator>
  <cp:lastModifiedBy>Fedor Lalkin</cp:lastModifiedBy>
  <cp:revision>11</cp:revision>
  <dcterms:created xsi:type="dcterms:W3CDTF">2018-02-21T21:45:10Z</dcterms:created>
  <dcterms:modified xsi:type="dcterms:W3CDTF">2018-02-22T05:50:55Z</dcterms:modified>
</cp:coreProperties>
</file>