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0" r:id="rId3"/>
    <p:sldId id="297" r:id="rId4"/>
    <p:sldId id="298" r:id="rId5"/>
    <p:sldId id="303" r:id="rId6"/>
    <p:sldId id="305" r:id="rId7"/>
    <p:sldId id="312" r:id="rId8"/>
    <p:sldId id="313" r:id="rId9"/>
    <p:sldId id="314" r:id="rId10"/>
    <p:sldId id="316" r:id="rId11"/>
    <p:sldId id="317" r:id="rId12"/>
    <p:sldId id="318" r:id="rId13"/>
    <p:sldId id="320" r:id="rId14"/>
    <p:sldId id="325" r:id="rId15"/>
    <p:sldId id="370" r:id="rId16"/>
    <p:sldId id="306" r:id="rId17"/>
    <p:sldId id="392" r:id="rId18"/>
    <p:sldId id="366" r:id="rId19"/>
    <p:sldId id="371" r:id="rId20"/>
    <p:sldId id="277" r:id="rId21"/>
    <p:sldId id="373" r:id="rId22"/>
    <p:sldId id="380" r:id="rId23"/>
    <p:sldId id="389" r:id="rId24"/>
    <p:sldId id="355" r:id="rId25"/>
    <p:sldId id="394" r:id="rId26"/>
    <p:sldId id="395" r:id="rId27"/>
    <p:sldId id="396" r:id="rId28"/>
    <p:sldId id="386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3" autoAdjust="0"/>
    <p:restoredTop sz="94660"/>
  </p:normalViewPr>
  <p:slideViewPr>
    <p:cSldViewPr>
      <p:cViewPr>
        <p:scale>
          <a:sx n="75" d="100"/>
          <a:sy n="75" d="100"/>
        </p:scale>
        <p:origin x="-145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E8996-F40A-430D-834B-C4A5CF8298C3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D3604-C3D9-4D5B-9925-A5AFFF05AA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2FC48-356C-4245-AEAD-39497AE96188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D09CC-9144-4E6B-822A-2845CFB792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7C18B-660A-4A34-9CE1-5411E0BF97FB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581B9-BA63-48B8-BE8E-FE2F301B87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ADECB-73BE-46C8-9549-54526A594C9B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034D2-FB8F-49F5-8FEB-09F4EB31B0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0B68F-04B3-450F-8B80-63914ABAC0A4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5FDD1-75DA-4204-8ABE-2F7A835146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8EFA3-2F0C-4F69-BCE8-9A5E76FA5102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2AD24-D928-4071-AE03-68DDBFF770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CCC07-A66C-4E5D-A98F-7ECFA455568B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04D4F-D8CE-4F54-A9EE-AFCD684923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C89A1-FD28-4EDE-9A54-667D78DEBA9C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8B141-1C59-4BB0-841A-42D0B0B63C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9CAF0-51FA-4B3B-8137-BEB41EB12EA4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17B26-F0D3-48CA-BA95-BB8F32B52B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157F1-3175-4991-8290-1A92AF118459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EABE2-92FE-413D-87A7-A7EEF95B05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6ED1D-F600-4EFF-B597-3864F86AA87E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DFF12-EA57-4043-B80E-E30499D152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65C7EE-F456-4D67-B5EE-666D1F5AE25F}" type="datetimeFigureOut">
              <a:rPr lang="ru-RU"/>
              <a:pPr>
                <a:defRPr/>
              </a:pPr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4F12B6-3DBF-4F50-B81C-EAF3118C59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85800" y="765175"/>
            <a:ext cx="7772400" cy="5327650"/>
          </a:xfrm>
        </p:spPr>
        <p:txBody>
          <a:bodyPr/>
          <a:lstStyle/>
          <a:p>
            <a:pPr eaLnBrk="1" hangingPunct="1"/>
            <a:r>
              <a:rPr lang="ru-RU" sz="4900" b="1" dirty="0" smtClean="0">
                <a:latin typeface="Times New Roman" pitchFamily="18" charset="0"/>
              </a:rPr>
              <a:t>Гендерное равенство как объект российских реформ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>
                <a:latin typeface="Times New Roman" pitchFamily="18" charset="0"/>
              </a:rPr>
              <a:t>Научно-практический семинар</a:t>
            </a:r>
            <a:br>
              <a:rPr lang="ru-RU" sz="4000" dirty="0" smtClean="0">
                <a:latin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</a:rPr>
            </a:br>
            <a:r>
              <a:rPr lang="ru-RU" sz="4000" dirty="0" err="1" smtClean="0">
                <a:latin typeface="Times New Roman" pitchFamily="18" charset="0"/>
              </a:rPr>
              <a:t>ТвГУ</a:t>
            </a:r>
            <a:r>
              <a:rPr lang="ru-RU" sz="4000" dirty="0" smtClean="0">
                <a:latin typeface="Times New Roman" pitchFamily="18" charset="0"/>
              </a:rPr>
              <a:t> - 2017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smtClean="0">
                <a:latin typeface="Times New Roman" pitchFamily="18" charset="0"/>
              </a:rPr>
              <a:t>«Национальный план действий по улучшению положения женщин и повышению их роли в обществе до 2000 года»</a:t>
            </a:r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500" dirty="0" smtClean="0">
                <a:latin typeface="Times New Roman" pitchFamily="18" charset="0"/>
              </a:rPr>
              <a:t>       </a:t>
            </a:r>
            <a:r>
              <a:rPr lang="ru-RU" sz="1800" b="1" dirty="0" smtClean="0">
                <a:latin typeface="Times New Roman" pitchFamily="18" charset="0"/>
              </a:rPr>
              <a:t>1996 г.  - постановлением Правительства РФ принят «Национальный план действий по улучшению положения женщин и повышению их роли в обществе до 2000 года»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dirty="0" smtClean="0">
                <a:latin typeface="Times New Roman" pitchFamily="18" charset="0"/>
              </a:rPr>
              <a:t>     </a:t>
            </a:r>
            <a:r>
              <a:rPr lang="ru-RU" sz="1800" b="1" dirty="0" smtClean="0">
                <a:latin typeface="Times New Roman" pitchFamily="18" charset="0"/>
              </a:rPr>
              <a:t>Смешение различных подходов к «решению женского вопроса»: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dirty="0" smtClean="0">
                <a:latin typeface="Times New Roman" pitchFamily="18" charset="0"/>
              </a:rPr>
              <a:t>      Подготовка доклада о выполнении РФ Конвенции ООН о ликвидации дискриминации в отношении женщин, проведение анализа соответствия законодательства РФ международному праву, развитие статистики соответствуют международным стандартам в области прав женщин.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dirty="0" smtClean="0">
                <a:latin typeface="Times New Roman" pitchFamily="18" charset="0"/>
              </a:rPr>
              <a:t>      Задача разработки перечня тяжелых и опасных работ, запрещенных для женщин, отражает практики советского прошлого с его протекционизмом по отношению к женщинам и государственным обеспечением отсутствия безработицы.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dirty="0" smtClean="0">
                <a:latin typeface="Times New Roman" pitchFamily="18" charset="0"/>
              </a:rPr>
              <a:t>      Задачи Национального плана по «проведению всероссийских физкультурно-спортивных соревнований «деловая женщина» и «женщины-инвалиды» (п.27, 29) выглядят отголоском советского времени.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dirty="0" smtClean="0">
                <a:latin typeface="Times New Roman" pitchFamily="18" charset="0"/>
              </a:rPr>
              <a:t>      Мероприятия по разработке нормативной базы службы планирования семьи (п.26) или по предотвращению насилия в отношении женщин и помощи жертвам насилия (п.31- 33) выглядят феминистскими.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latin typeface="Times New Roman" pitchFamily="18" charset="0"/>
              </a:rPr>
              <a:t>Средств на реализацию выделено не было!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Times New Roman" pitchFamily="18" charset="0"/>
              </a:rPr>
              <a:t>Новые институты </a:t>
            </a:r>
            <a:br>
              <a:rPr lang="ru-RU" sz="4000" b="1" smtClean="0">
                <a:latin typeface="Times New Roman" pitchFamily="18" charset="0"/>
              </a:rPr>
            </a:br>
            <a:r>
              <a:rPr lang="ru-RU" sz="4000" b="1" smtClean="0">
                <a:latin typeface="Times New Roman" pitchFamily="18" charset="0"/>
              </a:rPr>
              <a:t>гендерного равенства</a:t>
            </a:r>
          </a:p>
        </p:txBody>
      </p:sp>
      <p:sp>
        <p:nvSpPr>
          <p:cNvPr id="2355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dirty="0" smtClean="0"/>
              <a:t>            </a:t>
            </a:r>
            <a:endParaRPr lang="ru-RU" sz="1800" dirty="0" smtClean="0"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dirty="0" smtClean="0">
                <a:latin typeface="Arial" charset="0"/>
              </a:rPr>
              <a:t>         </a:t>
            </a:r>
            <a:r>
              <a:rPr lang="ru-RU" sz="2000" dirty="0" smtClean="0">
                <a:latin typeface="Times New Roman" pitchFamily="18" charset="0"/>
              </a:rPr>
              <a:t>1993 г. </a:t>
            </a:r>
            <a:r>
              <a:rPr lang="ru-RU" sz="2000" b="1" dirty="0" smtClean="0">
                <a:latin typeface="Times New Roman" pitchFamily="18" charset="0"/>
              </a:rPr>
              <a:t>–</a:t>
            </a:r>
            <a:r>
              <a:rPr lang="ru-RU" sz="2000" dirty="0" smtClean="0">
                <a:latin typeface="Times New Roman" pitchFamily="18" charset="0"/>
              </a:rPr>
              <a:t>  Общественная Комиссия по вопросам женщин, семьи и демографии при Президенте РФ.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    1996 г. </a:t>
            </a:r>
            <a:r>
              <a:rPr lang="ru-RU" sz="2000" b="1" dirty="0" smtClean="0">
                <a:latin typeface="Times New Roman" pitchFamily="18" charset="0"/>
              </a:rPr>
              <a:t>–</a:t>
            </a:r>
            <a:r>
              <a:rPr lang="ru-RU" sz="2000" dirty="0" smtClean="0">
                <a:latin typeface="Times New Roman" pitchFamily="18" charset="0"/>
              </a:rPr>
              <a:t>  Межведомственная Комиссия по вопросам улучшения положения женщин под председательством Министра социальной защиты Л. Ф. </a:t>
            </a:r>
            <a:r>
              <a:rPr lang="ru-RU" sz="2000" dirty="0" err="1" smtClean="0">
                <a:latin typeface="Times New Roman" pitchFamily="18" charset="0"/>
              </a:rPr>
              <a:t>Безлепкиной</a:t>
            </a:r>
            <a:r>
              <a:rPr lang="ru-RU" sz="2000" dirty="0" smtClean="0">
                <a:latin typeface="Times New Roman" pitchFamily="18" charset="0"/>
              </a:rPr>
              <a:t>. В этом составе Комиссия так и не приступила к работе в связи с изменениями в составе Правительства.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    1997 г. </a:t>
            </a:r>
            <a:r>
              <a:rPr lang="ru-RU" sz="2000" b="1" dirty="0" smtClean="0">
                <a:latin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</a:rPr>
              <a:t>преобразована в Комиссию по вопросам улучшения положения женщин. С 1998 г. ее возглавляла заместитель Председателя Правительства РФ В.И. Матвиенко, </a:t>
            </a:r>
            <a:r>
              <a:rPr lang="ru-RU" sz="2000" b="1" dirty="0" smtClean="0">
                <a:latin typeface="Times New Roman" pitchFamily="18" charset="0"/>
              </a:rPr>
              <a:t>однако активно Комиссия так и не начала работать.</a:t>
            </a:r>
            <a:r>
              <a:rPr lang="ru-RU" sz="2000" dirty="0" smtClean="0">
                <a:latin typeface="Times New Roman" pitchFamily="18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endParaRPr lang="ru-RU" sz="20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latin typeface="Times New Roman" pitchFamily="18" charset="0"/>
              </a:rPr>
              <a:t>     Причины:</a:t>
            </a:r>
            <a:r>
              <a:rPr lang="ru-RU" sz="2000" dirty="0" smtClean="0">
                <a:latin typeface="Times New Roman" pitchFamily="18" charset="0"/>
              </a:rPr>
              <a:t> полномочия Комиссии были весьма неопределенными, как, впрочем, и созданных в большинстве субъектов РФ комиссий по вопросам улучшения положения женщин. </a:t>
            </a:r>
          </a:p>
          <a:p>
            <a:pPr algn="just" eaLnBrk="1" hangingPunct="1">
              <a:lnSpc>
                <a:spcPct val="80000"/>
              </a:lnSpc>
            </a:pPr>
            <a:endParaRPr lang="ru-RU" sz="20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latin typeface="Times New Roman" pitchFamily="18" charset="0"/>
              </a:rPr>
              <a:t>Новые институты </a:t>
            </a:r>
            <a:br>
              <a:rPr lang="ru-RU" sz="4000" b="1" smtClean="0">
                <a:latin typeface="Times New Roman" pitchFamily="18" charset="0"/>
              </a:rPr>
            </a:br>
            <a:r>
              <a:rPr lang="ru-RU" sz="4000" b="1" smtClean="0">
                <a:latin typeface="Times New Roman" pitchFamily="18" charset="0"/>
              </a:rPr>
              <a:t>гендерного равенства</a:t>
            </a:r>
            <a:endParaRPr lang="ru-RU" sz="4000" smtClean="0"/>
          </a:p>
        </p:txBody>
      </p:sp>
      <p:sp>
        <p:nvSpPr>
          <p:cNvPr id="2457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     С 1996 г. в законодательных и исполнительных органах власти стали возникать различные структуры по вопросам женщин: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Комитет по делам женщин, семьи и молодежи ГД ФС РФ;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Отдел социально-экономического положения женщин Департамента по делам семьи, женщин и детей Министерства труда и социального развития РФ;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Отдел по вопросам женщин, семьи, молодежи в аппарате Уполномоченного по правам человека.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Комиссия по делам женщин в СФ ФС РФ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22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dirty="0" smtClean="0">
                <a:latin typeface="Times New Roman" pitchFamily="18" charset="0"/>
              </a:rPr>
              <a:t>Недостатки:</a:t>
            </a:r>
            <a:r>
              <a:rPr lang="ru-RU" sz="2200" dirty="0" smtClean="0">
                <a:latin typeface="Times New Roman" pitchFamily="18" charset="0"/>
              </a:rPr>
              <a:t>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        носят декларативный характер и не обеспечены ресурсами,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нацелены на «улучшение положения женщин», а вовсе не на достижение гендерного равенства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smtClean="0">
                <a:latin typeface="Times New Roman" pitchFamily="18" charset="0"/>
              </a:rPr>
              <a:t>«Концепция законотворческой деятельности по обеспечению равных прав и равных возможностей мужчин и женщин»</a:t>
            </a:r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1997 г.  - «Концепция законотворческой деятельности по обеспечению равных прав и равных возможностей мужчин и женщин» (была одобрена ГД ФС РФ)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                                                </a:t>
            </a:r>
            <a:r>
              <a:rPr lang="ru-RU" sz="2000" b="1" dirty="0" smtClean="0">
                <a:latin typeface="Times New Roman" pitchFamily="18" charset="0"/>
              </a:rPr>
              <a:t>Цель Концепции </a:t>
            </a:r>
            <a:r>
              <a:rPr lang="ru-RU" sz="2000" dirty="0" smtClean="0">
                <a:latin typeface="Times New Roman" pitchFamily="18" charset="0"/>
              </a:rPr>
              <a:t>–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 «определить общую стратегию и приоритетные направления законотворческой деятельности по обеспечению равных прав и свобод мужчин и женщин и созданию равных возможностей для их реализации…»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latin typeface="Times New Roman" pitchFamily="18" charset="0"/>
              </a:rPr>
              <a:t>Достоинства: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авторы Концепции постарались последовательно провести принцип равенства возможностей через текст всей концепции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latin typeface="Times New Roman" pitchFamily="18" charset="0"/>
              </a:rPr>
              <a:t>                                                    Недостатки: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не прописано, как именно авторы понимают «равенство возможностей»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endParaRPr lang="ru-RU" sz="20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dirty="0" smtClean="0">
                <a:latin typeface="Times New Roman" pitchFamily="18" charset="0"/>
              </a:rPr>
              <a:t>Мероприятия Правительства РФ</a:t>
            </a:r>
          </a:p>
        </p:txBody>
      </p:sp>
      <p:sp>
        <p:nvSpPr>
          <p:cNvPr id="27650" name="Объект 2"/>
          <p:cNvSpPr>
            <a:spLocks noGrp="1"/>
          </p:cNvSpPr>
          <p:nvPr>
            <p:ph idx="1"/>
          </p:nvPr>
        </p:nvSpPr>
        <p:spPr>
          <a:xfrm>
            <a:off x="323850" y="1412875"/>
            <a:ext cx="8496300" cy="496887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Правительство РФ утвердило «Национальный план действий по улучшению положения женщин и повышению их роли в обществе на 2001-2005 годы».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Он написан с традиционных советских патерналистских позиций помощи «женщине-труженице».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Все мероприятия носят формальный характер, а формулировки весьма обтекаемые.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Документ не содержит никакой преамбулы, разъясняющей позицию государства в данном вопросе.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Намечены меры по укреплению семейных отношений: проведение «Всероссийского фестиваля семейного художественного творчества «Семья России»; Всероссийской фотовыставки «Фото-семья»; …всероссийских семейных ассамблей искусств; развитие сети физкультурно-оздоровительных и спортивных женских и семейных клубов; проведение всероссийских спартакиад для различных категорий семей»…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Не соответствует международным нормам и не ориентирует на гендерное равенство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dirty="0" smtClean="0">
                <a:latin typeface="Times New Roman" pitchFamily="18" charset="0"/>
              </a:rPr>
              <a:t>ФЗ РФ «О государственных гарантиях равных прав и свобод и равных возможностей мужчин и женщин в РФ»</a:t>
            </a:r>
            <a:r>
              <a:rPr lang="ru-RU" sz="2400" dirty="0" smtClean="0"/>
              <a:t>  </a:t>
            </a:r>
          </a:p>
        </p:txBody>
      </p:sp>
      <p:sp>
        <p:nvSpPr>
          <p:cNvPr id="28674" name="Объект 2"/>
          <p:cNvSpPr>
            <a:spLocks noGrp="1"/>
          </p:cNvSpPr>
          <p:nvPr>
            <p:ph idx="1"/>
          </p:nvPr>
        </p:nvSpPr>
        <p:spPr>
          <a:xfrm>
            <a:off x="323850" y="1600200"/>
            <a:ext cx="8362950" cy="47815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Весной 2000 года Консорциум женских неправительственных организаций обратился в Комитет по связям с общественными объединениями и религиозными организациями Государственной Думы с предложением начать разработку законопроекта «О государственных гарантиях равных прав и свобод женщин и мужчин и равных возможностей для их реализации». Началась подготовка данного законопроекта под руководством депутата Е. Ф. </a:t>
            </a:r>
            <a:r>
              <a:rPr lang="ru-RU" sz="2000" dirty="0" err="1" smtClean="0">
                <a:latin typeface="Times New Roman" pitchFamily="18" charset="0"/>
              </a:rPr>
              <a:t>Лаховой</a:t>
            </a:r>
            <a:r>
              <a:rPr lang="ru-RU" sz="2000" dirty="0" smtClean="0"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Группа экспертов под руководством </a:t>
            </a:r>
            <a:r>
              <a:rPr lang="ru-RU" sz="2000" dirty="0" err="1" smtClean="0">
                <a:latin typeface="Times New Roman" pitchFamily="18" charset="0"/>
              </a:rPr>
              <a:t>д.ю.н</a:t>
            </a:r>
            <a:r>
              <a:rPr lang="ru-RU" sz="2000" dirty="0" smtClean="0">
                <a:latin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</a:rPr>
              <a:t>С.В.Полениной</a:t>
            </a:r>
            <a:r>
              <a:rPr lang="ru-RU" sz="2000" dirty="0" smtClean="0">
                <a:latin typeface="Times New Roman" pitchFamily="18" charset="0"/>
              </a:rPr>
              <a:t> разработала проект ФЗ РФ «О государственных гарантиях равных прав и свобод и равных возможностей мужчин и женщин в РФ».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В отличие от предыдущих документов, в этом законопроекте дается определение используемых понятий таких как «равные возможности»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В целом законопроект выражает либеральные представления о формально-правовом равенстве с очень мягкими элементами позитивных действий в области политики.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Законопроект был принят в первом чтении 16 апреля 2003г. </a:t>
            </a:r>
            <a:br>
              <a:rPr lang="ru-RU" sz="2000" dirty="0" smtClean="0">
                <a:latin typeface="Times New Roman" pitchFamily="18" charset="0"/>
              </a:rPr>
            </a:br>
            <a:endParaRPr lang="ru-RU" sz="20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dirty="0" smtClean="0">
                <a:latin typeface="Times New Roman" pitchFamily="18" charset="0"/>
              </a:rPr>
              <a:t>2000-е годы:</a:t>
            </a:r>
            <a:br>
              <a:rPr lang="ru-RU" sz="4000" b="1" dirty="0" smtClean="0">
                <a:latin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</a:rPr>
              <a:t>консервативный поворот</a:t>
            </a:r>
            <a:r>
              <a:rPr lang="ru-RU" sz="4000" dirty="0" smtClean="0"/>
              <a:t> </a:t>
            </a:r>
          </a:p>
        </p:txBody>
      </p:sp>
      <p:sp>
        <p:nvSpPr>
          <p:cNvPr id="2969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200" dirty="0" smtClean="0"/>
          </a:p>
          <a:p>
            <a:pPr algn="just" eaLnBrk="1" hangingPunct="1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В 2008 год</a:t>
            </a:r>
            <a:r>
              <a:rPr lang="en-US" sz="2400" dirty="0" smtClean="0">
                <a:latin typeface="Times New Roman" pitchFamily="18" charset="0"/>
              </a:rPr>
              <a:t>e</a:t>
            </a:r>
            <a:r>
              <a:rPr lang="ru-RU" sz="2400" dirty="0" smtClean="0">
                <a:latin typeface="Times New Roman" pitchFamily="18" charset="0"/>
              </a:rPr>
              <a:t> Правительство РФ в своем официальном отзыве отказалось поддерживать законопроект, ссылаясь на то, что многие его положения и так содержатся в Трудовом кодексе. Второе чтение законопроекта «О государственных гарантиях равных прав и свобод и равных возможностей мужчин и женщин в РФ» было отложено до 2012 года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Разработка законов, направленных на решение демографических и семейных проблем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Закон о запрете на пропаганду гомосексуализма и педофилии.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Поправки в Закон об охране здоровья, направленных на существенное ограничение доступа к абортам</a:t>
            </a:r>
          </a:p>
          <a:p>
            <a:pPr eaLnBrk="1" hangingPunct="1">
              <a:lnSpc>
                <a:spcPct val="80000"/>
              </a:lnSpc>
            </a:pPr>
            <a:endParaRPr lang="ru-RU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dirty="0" smtClean="0">
                <a:latin typeface="Times New Roman" pitchFamily="18" charset="0"/>
              </a:rPr>
              <a:t>ФЗ РФ № 95-ФЗ «О политических партиях»</a:t>
            </a:r>
          </a:p>
        </p:txBody>
      </p:sp>
      <p:sp>
        <p:nvSpPr>
          <p:cNvPr id="30722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</a:rPr>
              <a:t>2001 г. - </a:t>
            </a:r>
            <a:r>
              <a:rPr lang="ru-RU" sz="2400" dirty="0" smtClean="0"/>
              <a:t> </a:t>
            </a:r>
            <a:r>
              <a:rPr lang="ru-RU" sz="2400" dirty="0" smtClean="0">
                <a:latin typeface="Times New Roman" pitchFamily="18" charset="0"/>
              </a:rPr>
              <a:t>ст. 8. п. 4. «Политические партии должны создавать </a:t>
            </a:r>
            <a:r>
              <a:rPr lang="ru-RU" sz="2400" b="1" dirty="0" smtClean="0">
                <a:latin typeface="Times New Roman" pitchFamily="18" charset="0"/>
              </a:rPr>
              <a:t>мужчинам и женщинам,</a:t>
            </a:r>
            <a:r>
              <a:rPr lang="ru-RU" sz="2400" dirty="0" smtClean="0">
                <a:latin typeface="Times New Roman" pitchFamily="18" charset="0"/>
              </a:rPr>
              <a:t> гражданам РФ разных национальностей, являющимся членами политической партии, равные возможности для представительства в руководящих органах политической партии, в списках кандидатов в депутаты и на иные выборные должности в органах государственной власти и органах местного самоуправления».</a:t>
            </a:r>
          </a:p>
          <a:p>
            <a:pPr algn="ctr" eaLnBrk="1" hangingPunct="1"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Однако:</a:t>
            </a:r>
          </a:p>
          <a:p>
            <a:pPr algn="just" eaLnBrk="1" hangingPunct="1"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</a:rPr>
              <a:t>       в  ФЗ РФ № 20-ФЗ  «О выборах депутатов Государственной Думы ФС РФ» нормы гендерного представительства внесены не были.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</a:rPr>
              <a:t>Промежуточные итоги реформ в области гендерного равенства</a:t>
            </a:r>
            <a:endParaRPr lang="ru-RU" sz="2800" b="1" dirty="0" smtClean="0">
              <a:latin typeface="Times New Roman" pitchFamily="18" charset="0"/>
            </a:endParaRPr>
          </a:p>
        </p:txBody>
      </p:sp>
      <p:sp>
        <p:nvSpPr>
          <p:cNvPr id="3174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Российское государство придерживается международно-правовых стандартов в области прав женщин лишь формально.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endParaRPr lang="ru-RU" sz="20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Все структуры действовали (ют) на общественных началах, их решения носили (</a:t>
            </a:r>
            <a:r>
              <a:rPr lang="ru-RU" sz="2000" dirty="0" err="1" smtClean="0">
                <a:latin typeface="Times New Roman" pitchFamily="18" charset="0"/>
              </a:rPr>
              <a:t>ят</a:t>
            </a:r>
            <a:r>
              <a:rPr lang="ru-RU" sz="2000" dirty="0" smtClean="0">
                <a:latin typeface="Times New Roman" pitchFamily="18" charset="0"/>
              </a:rPr>
              <a:t>) рекомендательный характер. Вертикальные связи с регионами отсутствовали (ют). Объектом их воздействия были женщины и дети, семейная политика, что в большей степени соответствовало стратегии «женской», а не гендерной политики.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В реальности государство фактически самоустранилось от выполнения роли проводника гендерной политики.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Общество по инерции продолжает жить по советским гендерным моделям при отсутствии институциональной поддержки этих моделей: женщинам больше не гарантируются рабочие места, система социальных льгот для женщин снижает их конкурентоспособность, а социальная защита не работает.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dirty="0" smtClean="0">
                <a:latin typeface="Times New Roman" pitchFamily="18" charset="0"/>
              </a:rPr>
              <a:t>Гендерная политика </a:t>
            </a:r>
            <a:r>
              <a:rPr lang="ru-RU" sz="3800" b="1" dirty="0" smtClean="0">
                <a:latin typeface="Times New Roman" pitchFamily="18" charset="0"/>
              </a:rPr>
              <a:t>ХХI в.</a:t>
            </a:r>
            <a:r>
              <a:rPr lang="ru-RU" sz="3800" dirty="0" smtClean="0"/>
              <a:t> </a:t>
            </a:r>
          </a:p>
        </p:txBody>
      </p:sp>
      <p:sp>
        <p:nvSpPr>
          <p:cNvPr id="32770" name="Объект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endParaRPr lang="ru-RU" sz="25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</a:rPr>
              <a:t>В первое десятилетие ХХI в. система государственных структур, занимающихся проблемами гендерного дисбаланса, развития не получила.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</a:rPr>
              <a:t>В 2004 году в ходе административной реформы комиссии и подразделения Министерства труда и социального развития были ликвидированы.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</a:rPr>
              <a:t>Гендерной проблематикой частично занимается только Комиссия по делам женщин, семьи и детей ГД ФС РФ.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</a:rPr>
              <a:t>В 2011 году проблему равноправия полов начала обсуждать Общественная палата РФ.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</a:rPr>
              <a:t>Уделяет внимание вопросам гендерного равенства СПЧ при Президенте РФ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Times New Roman" pitchFamily="18" charset="0"/>
              </a:rPr>
              <a:t>Соавторы</a:t>
            </a: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Д. полит. н., профессор Тверского государственного университета 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3000" b="1" smtClean="0">
                <a:latin typeface="Times New Roman" pitchFamily="18" charset="0"/>
                <a:cs typeface="Times New Roman" pitchFamily="18" charset="0"/>
              </a:rPr>
              <a:t>Козлова Наталия Николаевна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Д. полит. н., проф. Российской государственной специализированной академии искусств, соруководитель ИК по гендерной политологии РАПН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3000" b="1" smtClean="0">
                <a:latin typeface="Times New Roman" pitchFamily="18" charset="0"/>
                <a:cs typeface="Times New Roman" pitchFamily="18" charset="0"/>
              </a:rPr>
              <a:t>Овчарова Ольга Геннадиевна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К. филос. н., доцент Тверского государственного университета, директор Тверского центра женской истории и гендерных исследований 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3000" b="1" smtClean="0">
                <a:latin typeface="Times New Roman" pitchFamily="18" charset="0"/>
                <a:cs typeface="Times New Roman" pitchFamily="18" charset="0"/>
              </a:rPr>
              <a:t>Успенская Валентина Ивановна</a:t>
            </a:r>
          </a:p>
          <a:p>
            <a:pPr eaLnBrk="1" hangingPunct="1">
              <a:lnSpc>
                <a:spcPct val="90000"/>
              </a:lnSpc>
            </a:pPr>
            <a:endParaRPr lang="ru-RU" sz="3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Современная гендерная политика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опирается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демографическую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стратегию: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введение родового сертификата с целью повышения качества медицинского обслуживания беременных женщин в родильных домах (2006)  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значительное увеличение размера единовременной выплаты в связи с рождением ребенка (2011) 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новое исчисление размера пособия по уходу за ребенком (2011) 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введение материнского капитала на второго и последующих детей с ежегодной индексацией (2007)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бесплатное выделение в собственность семье с тремя и более детьми земельного участка с коммуникациями для строительства жилья или продажи (2011)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ФЗ РФ «О государственных гарантиях равных прав и свобод мужчин и женщин и равных возможностей для их реализации»-2 (2011)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dirty="0" smtClean="0"/>
              <a:t>       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27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января 2012 г. рассмотрение проекта во втором чтении было отложено и за подписью Председателя Госдумы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С.Е.Нарышкина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законопроект был направлен в федеральные и региональные органы власти, «установив, что поправки к данному законопроекту направляется в Комитет Государственной Думы по вопросам семьи, женщин и детей до 23 февраля 2012 года». 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настоящий момент размещён на официальном сайте Госдумы как ожидающий принятия.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Национальная стратегия действий в интересах женщин на 2017 - 2022 годы</a:t>
            </a:r>
          </a:p>
        </p:txBody>
      </p:sp>
      <p:sp>
        <p:nvSpPr>
          <p:cNvPr id="35842" name="Объект 2"/>
          <p:cNvSpPr>
            <a:spLocks noGrp="1"/>
          </p:cNvSpPr>
          <p:nvPr>
            <p:ph idx="1"/>
          </p:nvPr>
        </p:nvSpPr>
        <p:spPr>
          <a:xfrm>
            <a:off x="250825" y="1412875"/>
            <a:ext cx="8569325" cy="4713288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Всестороннее решение вопросов материнства;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Повышение конкурентоспособности женщин на рынке труда за счет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принятия антидискриминационных мер (запрещение объявлений о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вакансиях, содержащих требования о поле, возрасте и семейном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положении), а также за счет организации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профобучения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женщин,                     находящихся в отпуске по уходу за ребенком;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Поэтапное повышение оплаты труда в бюджетных секторах экономики;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Создание благоприятных условий для совмещения семейных        обязанностей по воспитанию детей, в том числе детей-инвалидов и детей с ОВЗ;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Господдержка малого и среднего предпринимательства, господдержка социально ориентированных женских НКО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Сентябрь 2017: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последние события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681537"/>
          </a:xfrm>
        </p:spPr>
        <p:txBody>
          <a:bodyPr rtlCol="0">
            <a:normAutofit fontScale="47500" lnSpcReduction="20000"/>
          </a:bodyPr>
          <a:lstStyle/>
          <a:p>
            <a:pPr marL="0" indent="0" algn="just" eaLnBrk="1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РИА 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Новости «Спарринг-партнером» В.В. Путина 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на грядущих президентских выборах может стать 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женщина. </a:t>
            </a:r>
          </a:p>
          <a:p>
            <a:pPr marL="0" indent="0" algn="just" eaLnBrk="1" hangingPunct="1">
              <a:spcAft>
                <a:spcPts val="0"/>
              </a:spcAft>
              <a:buFont typeface="Arial" charset="0"/>
              <a:buNone/>
              <a:defRPr/>
            </a:pPr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Aft>
                <a:spcPts val="0"/>
              </a:spcAft>
              <a:buFont typeface="Arial" charset="0"/>
              <a:buNone/>
              <a:defRPr/>
            </a:pPr>
            <a:endParaRPr lang="ru-RU" sz="4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    Президент РФ В.В. Путин выступил на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 саммите 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БРИКС в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500" dirty="0" err="1">
                <a:latin typeface="Times New Roman" pitchFamily="18" charset="0"/>
                <a:cs typeface="Times New Roman" pitchFamily="18" charset="0"/>
              </a:rPr>
              <a:t>Сямэне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в поддержку 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женского 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предпринимательства;</a:t>
            </a:r>
          </a:p>
          <a:p>
            <a:pPr marL="0" indent="0" algn="just" eaLnBrk="1" hangingPunct="1">
              <a:spcAft>
                <a:spcPts val="0"/>
              </a:spcAft>
              <a:buFont typeface="Arial" charset="0"/>
              <a:buNone/>
              <a:defRPr/>
            </a:pPr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Aft>
                <a:spcPts val="0"/>
              </a:spcAft>
              <a:buFont typeface="Arial" charset="0"/>
              <a:buNone/>
              <a:defRPr/>
            </a:pPr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    Заместитель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Председателя Правительства О.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Голодец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на заседании 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координационного совета по национальной стратегии 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заявила, что заработная плата женщин в России на 26% меньше, чем у мужчин; женщины на ответственных государственных 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постах представлены 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плохо; призвала к равноправию полов в российской политике. </a:t>
            </a:r>
          </a:p>
          <a:p>
            <a:pPr marL="0" indent="0" algn="just" eaLnBrk="1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marL="0" indent="0" algn="just" eaLnBrk="1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marL="0" indent="0" algn="just" eaLnBrk="1" hangingPunct="1">
              <a:spcAft>
                <a:spcPts val="0"/>
              </a:spcAft>
              <a:buFont typeface="Arial" charset="0"/>
              <a:buNone/>
              <a:defRPr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Последствия гендерно-нейтральной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политики в России</a:t>
            </a:r>
          </a:p>
        </p:txBody>
      </p:sp>
      <p:sp>
        <p:nvSpPr>
          <p:cNvPr id="38914" name="Объект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11750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«Консервативная волна» или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неотрадиционализм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– рост консервативных настроений и ценностей (гендер становится цивилизационным барьером)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Отсутствие правовых и социальных механизмов устранения дискриминации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Проблемы социальной политики (в связи  с гендерной асимметрией политики)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Международный рейтинг России по гендерным показателям крайне низок (гендер как «мягкая сила»)  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marL="0" indent="0" eaLnBrk="1" hangingPunct="1">
              <a:buFont typeface="Arial" charset="0"/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Иллюстрация гендерно-нейтральной политики</a:t>
            </a:r>
          </a:p>
        </p:txBody>
      </p:sp>
      <p:sp>
        <p:nvSpPr>
          <p:cNvPr id="39938" name="Объект 2"/>
          <p:cNvSpPr>
            <a:spLocks noGrp="1"/>
          </p:cNvSpPr>
          <p:nvPr>
            <p:ph idx="1"/>
          </p:nvPr>
        </p:nvSpPr>
        <p:spPr>
          <a:xfrm>
            <a:off x="323850" y="1600200"/>
            <a:ext cx="8569325" cy="4852988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ru-RU" dirty="0" smtClean="0"/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Федеральный закон №8 ФЗ от 07.02.2017 г.,  который вносит изменения в статью 116 УК РФ «Побои». Закон о декриминализации побоев («шлепки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Мизулиной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») </a:t>
            </a:r>
          </a:p>
          <a:p>
            <a:pPr marL="0" indent="0" algn="just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Явные и скрытые проявления дискриминации на рабочем месте</a:t>
            </a:r>
          </a:p>
          <a:p>
            <a:pPr marL="0" indent="0" algn="just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Гендерная асимметрия политики</a:t>
            </a:r>
          </a:p>
          <a:p>
            <a:pPr marL="0" indent="0" algn="just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Законодательные инициативы на грани здравого смысла </a:t>
            </a:r>
          </a:p>
          <a:p>
            <a:pPr marL="0" indent="0" algn="just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Гендер как инструмент геополитики. Рейтинг политического представительства женщин</a:t>
            </a:r>
          </a:p>
        </p:txBody>
      </p:sp>
      <p:pic>
        <p:nvPicPr>
          <p:cNvPr id="409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1628775"/>
            <a:ext cx="7772400" cy="1944688"/>
          </a:xfrm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2625" y="3644900"/>
            <a:ext cx="777875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Гендер как инструмент геополитики. Индекс гендерного разрыва </a:t>
            </a:r>
          </a:p>
        </p:txBody>
      </p:sp>
      <p:pic>
        <p:nvPicPr>
          <p:cNvPr id="419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31838" y="1628775"/>
            <a:ext cx="7705725" cy="2305050"/>
          </a:xfrm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4076700"/>
            <a:ext cx="76327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Рекомендации по устранению гендерно-нейтральных настроений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924425"/>
          </a:xfrm>
        </p:spPr>
        <p:txBody>
          <a:bodyPr rtlCol="0">
            <a:normAutofit/>
          </a:bodyPr>
          <a:lstStyle/>
          <a:p>
            <a:pPr marL="514350" indent="-514350" eaLnBrk="1" fontAlgn="t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Принятие закона о гендерном равенстве. Корректировка реформ и программ</a:t>
            </a:r>
          </a:p>
          <a:p>
            <a:pPr marL="514350" indent="-514350" eaLnBrk="1" fontAlgn="t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политики исторической памяти о роли женщины в государстве и обществе</a:t>
            </a:r>
          </a:p>
          <a:p>
            <a:pPr marL="514350" indent="-514350" eaLnBrk="1" fontAlgn="t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Полноценная реализация гендерного образования и просвещения </a:t>
            </a:r>
          </a:p>
          <a:p>
            <a:pPr marL="514350" indent="-514350" eaLnBrk="1" fontAlgn="t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Государственная поддержка гендерно ориентированным НКО</a:t>
            </a:r>
          </a:p>
          <a:p>
            <a:pPr marL="514350" indent="-514350" eaLnBrk="1" fontAlgn="t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Поддержка проблемы СМИ</a:t>
            </a:r>
          </a:p>
          <a:p>
            <a:pPr marL="0" indent="0" eaLnBrk="1" fontAlgn="t" hangingPunct="1">
              <a:spcAft>
                <a:spcPts val="0"/>
              </a:spcAft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latin typeface="Times New Roman" pitchFamily="18" charset="0"/>
              </a:rPr>
              <a:t>Гендерное равенство</a:t>
            </a:r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dirty="0" smtClean="0"/>
          </a:p>
          <a:p>
            <a:pPr algn="just" eaLnBrk="1" hangingPunct="1">
              <a:lnSpc>
                <a:spcPct val="80000"/>
              </a:lnSpc>
              <a:buFontTx/>
              <a:buChar char="•"/>
            </a:pPr>
            <a:r>
              <a:rPr lang="ru-RU" sz="2000" dirty="0" smtClean="0"/>
              <a:t>      </a:t>
            </a:r>
            <a:r>
              <a:rPr lang="ru-RU" sz="2000" dirty="0" smtClean="0">
                <a:latin typeface="Times New Roman" pitchFamily="18" charset="0"/>
              </a:rPr>
              <a:t>Предполагает равные права, обязанности и возможности для женщин и мужчин  </a:t>
            </a:r>
          </a:p>
          <a:p>
            <a:pPr algn="just" eaLnBrk="1" hangingPunct="1">
              <a:lnSpc>
                <a:spcPct val="80000"/>
              </a:lnSpc>
              <a:buFontTx/>
              <a:buChar char="•"/>
            </a:pPr>
            <a:endParaRPr lang="ru-RU" sz="20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Char char="•"/>
            </a:pPr>
            <a:r>
              <a:rPr lang="ru-RU" sz="2000" dirty="0" smtClean="0">
                <a:latin typeface="Times New Roman" pitchFamily="18" charset="0"/>
              </a:rPr>
              <a:t>     Подразумевает учет интересов, потребностей  и приоритетов и женщин, и мужчин</a:t>
            </a:r>
          </a:p>
          <a:p>
            <a:pPr algn="just" eaLnBrk="1" hangingPunct="1">
              <a:lnSpc>
                <a:spcPct val="80000"/>
              </a:lnSpc>
              <a:buFontTx/>
              <a:buChar char="•"/>
            </a:pPr>
            <a:endParaRPr lang="ru-RU" sz="20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Char char="•"/>
            </a:pPr>
            <a:r>
              <a:rPr lang="ru-RU" sz="2000" dirty="0" smtClean="0">
                <a:latin typeface="Times New Roman" pitchFamily="18" charset="0"/>
              </a:rPr>
              <a:t>     Является одним из прав человека, а также условием и показателем уровня демократического и социально-экономического развития государства  и личности </a:t>
            </a:r>
          </a:p>
          <a:p>
            <a:pPr algn="just" eaLnBrk="1" hangingPunct="1">
              <a:lnSpc>
                <a:spcPct val="80000"/>
              </a:lnSpc>
              <a:buFontTx/>
              <a:buChar char="•"/>
            </a:pPr>
            <a:endParaRPr lang="ru-RU" sz="20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65000"/>
              </a:lnSpc>
              <a:buFontTx/>
              <a:buChar char="•"/>
            </a:pPr>
            <a:r>
              <a:rPr lang="ru-RU" sz="2000" dirty="0" smtClean="0">
                <a:latin typeface="Times New Roman" pitchFamily="18" charset="0"/>
              </a:rPr>
              <a:t>      Цель гендерного равенства – возможность представителей обоих полов на равных правах принимать участие в различных</a:t>
            </a:r>
            <a:r>
              <a:rPr lang="ru-RU" dirty="0" smtClean="0"/>
              <a:t> </a:t>
            </a:r>
            <a:r>
              <a:rPr lang="ru-RU" sz="2000" dirty="0" smtClean="0">
                <a:latin typeface="Times New Roman" pitchFamily="18" charset="0"/>
              </a:rPr>
              <a:t>сферах частной и общественной жизни</a:t>
            </a:r>
          </a:p>
          <a:p>
            <a:pPr algn="just" eaLnBrk="1" hangingPunct="1">
              <a:lnSpc>
                <a:spcPct val="65000"/>
              </a:lnSpc>
              <a:buFontTx/>
              <a:buChar char="•"/>
            </a:pPr>
            <a:endParaRPr lang="ru-RU" sz="20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65000"/>
              </a:lnSpc>
              <a:buFontTx/>
              <a:buChar char="•"/>
            </a:pPr>
            <a:r>
              <a:rPr lang="ru-RU" sz="2000" dirty="0" smtClean="0">
                <a:latin typeface="Times New Roman" pitchFamily="18" charset="0"/>
              </a:rPr>
              <a:t>    «Человеческий капитал – права человека – гендерное равенство – устойчивое</a:t>
            </a:r>
            <a:r>
              <a:rPr lang="ru-RU" dirty="0" smtClean="0"/>
              <a:t> </a:t>
            </a:r>
            <a:r>
              <a:rPr lang="ru-RU" sz="2000" dirty="0" smtClean="0">
                <a:latin typeface="Times New Roman" pitchFamily="18" charset="0"/>
              </a:rPr>
              <a:t>развитие – прогресс – качество жизни»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latin typeface="Times New Roman" pitchFamily="18" charset="0"/>
              </a:rPr>
              <a:t>История проблемы в России</a:t>
            </a: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    «Женский вопрос» возник в общественно-политическом пространстве России в 60-е годы </a:t>
            </a:r>
            <a:r>
              <a:rPr lang="en-US" sz="2000" dirty="0" smtClean="0">
                <a:latin typeface="Times New Roman" pitchFamily="18" charset="0"/>
              </a:rPr>
              <a:t>XIX </a:t>
            </a:r>
            <a:r>
              <a:rPr lang="ru-RU" sz="2000" dirty="0" smtClean="0">
                <a:latin typeface="Times New Roman" pitchFamily="18" charset="0"/>
              </a:rPr>
              <a:t>в.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     Советская власть уравняла в правах женщин и мужчин (окончательно в Конституции СССР 1977 года «женщина и мужчина имеют в СССР равные права») и проводила политику «в отношении женщин», направленную на вовлечение их в общественное производство.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     1930 г. </a:t>
            </a:r>
            <a:r>
              <a:rPr lang="ru-RU" sz="2000" dirty="0" err="1" smtClean="0">
                <a:latin typeface="Times New Roman" pitchFamily="18" charset="0"/>
              </a:rPr>
              <a:t>И.В.Сталин</a:t>
            </a:r>
            <a:r>
              <a:rPr lang="ru-RU" sz="2000" dirty="0" smtClean="0">
                <a:latin typeface="Times New Roman" pitchFamily="18" charset="0"/>
              </a:rPr>
              <a:t> «Женский вопрос решен»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     В 1980-е годы две тенденции: 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ru-RU" sz="2000" dirty="0" smtClean="0">
                <a:latin typeface="Times New Roman" pitchFamily="18" charset="0"/>
              </a:rPr>
              <a:t>Новый традиционализм в публичном официальном дискурсе 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ru-RU" sz="2000" dirty="0" smtClean="0">
                <a:latin typeface="Times New Roman" pitchFamily="18" charset="0"/>
              </a:rPr>
              <a:t>2.Критика советской политики по решению женского вопроса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ru-RU" sz="2000" dirty="0" smtClean="0">
              <a:latin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                                                         </a:t>
            </a:r>
            <a:r>
              <a:rPr lang="ru-RU" sz="2000" b="1" dirty="0" smtClean="0">
                <a:latin typeface="Times New Roman" pitchFamily="18" charset="0"/>
              </a:rPr>
              <a:t>Суть:</a:t>
            </a:r>
            <a:r>
              <a:rPr lang="ru-RU" sz="2000" dirty="0" smtClean="0">
                <a:latin typeface="Times New Roman" pitchFamily="18" charset="0"/>
              </a:rPr>
              <a:t> 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          Советская политика государственного феминизма проводилась не в интересах женщин, а в интересах государства, использовавшего трудовой ресурс женщин для решения задач социалистического строительства.  </a:t>
            </a:r>
            <a:br>
              <a:rPr lang="ru-RU" sz="2000" dirty="0" smtClean="0">
                <a:latin typeface="Times New Roman" pitchFamily="18" charset="0"/>
              </a:rPr>
            </a:br>
            <a:endParaRPr lang="ru-RU" sz="20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792163"/>
          </a:xfrm>
        </p:spPr>
        <p:txBody>
          <a:bodyPr/>
          <a:lstStyle/>
          <a:p>
            <a:pPr eaLnBrk="1" hangingPunct="1"/>
            <a:r>
              <a:rPr lang="ru-RU" sz="3600" b="1" smtClean="0">
                <a:latin typeface="Times New Roman" pitchFamily="18" charset="0"/>
              </a:rPr>
              <a:t>Проблема гендерного равенства в России 1990-х гг.</a:t>
            </a:r>
            <a:r>
              <a:rPr lang="ru-RU" sz="3600" smtClean="0">
                <a:latin typeface="Times New Roman" pitchFamily="18" charset="0"/>
              </a:rPr>
              <a:t> </a:t>
            </a:r>
            <a:endParaRPr lang="ru-RU" sz="4000" smtClean="0"/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457200" y="1484313"/>
            <a:ext cx="8435975" cy="46085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20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latin typeface="Times New Roman" pitchFamily="18" charset="0"/>
              </a:rPr>
              <a:t>Конституция РФ 1993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2000" b="1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b="1" dirty="0" smtClean="0">
                <a:latin typeface="Times New Roman" pitchFamily="18" charset="0"/>
              </a:rPr>
              <a:t>Статья 19.</a:t>
            </a:r>
            <a:r>
              <a:rPr lang="ru-RU" sz="1800" dirty="0" smtClean="0">
                <a:latin typeface="Times New Roman" pitchFamily="18" charset="0"/>
              </a:rPr>
              <a:t> «Мужчина и женщина имеют равные права и свободы и равные возможности для их реализации», «Государство гарантирует равенство прав и свобод человека и гражданина независимо от пола, расы, национальности, языка, происхождения, имущественного и должностного положения, места жительства, отношения к религии, убеждений, принадлежности к общественным объединениям, а также других обстоятельств»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b="1" dirty="0" smtClean="0">
                <a:latin typeface="Times New Roman" pitchFamily="18" charset="0"/>
              </a:rPr>
              <a:t>Статья 37</a:t>
            </a:r>
            <a:r>
              <a:rPr lang="ru-RU" sz="1800" dirty="0" smtClean="0">
                <a:latin typeface="Times New Roman" pitchFamily="18" charset="0"/>
              </a:rPr>
              <a:t> гарантирует мужчинам и женщинам право на вознаграждение за труд без какой бы то ни было дискриминации и не ниже установленного федеральным законом минимального размера оплаты труда, а также право на защиту от безработицы.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b="1" dirty="0" smtClean="0">
                <a:latin typeface="Times New Roman" pitchFamily="18" charset="0"/>
              </a:rPr>
              <a:t>Статья 38</a:t>
            </a:r>
            <a:r>
              <a:rPr lang="ru-RU" sz="1800" dirty="0" smtClean="0">
                <a:latin typeface="Times New Roman" pitchFamily="18" charset="0"/>
              </a:rPr>
              <a:t> провозглашает, что забота о детях и их воспитание – равное право и обязанность обоих родителей .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endParaRPr lang="ru-RU" sz="18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dirty="0" smtClean="0">
                <a:latin typeface="Times New Roman" pitchFamily="18" charset="0"/>
              </a:rPr>
              <a:t>Конституционный принцип равенства независимо от пола дополнительно закреплен в Конституциях и Уставах 34 из 85 субъектов Российской Федерации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dirty="0" smtClean="0">
                <a:latin typeface="Times New Roman" pitchFamily="18" charset="0"/>
              </a:rPr>
              <a:t>                 </a:t>
            </a:r>
          </a:p>
          <a:p>
            <a:pPr eaLnBrk="1" hangingPunct="1">
              <a:lnSpc>
                <a:spcPct val="80000"/>
              </a:lnSpc>
            </a:pPr>
            <a:endParaRPr lang="ru-RU" sz="18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dirty="0" smtClean="0">
                <a:latin typeface="Times New Roman" pitchFamily="18" charset="0"/>
              </a:rPr>
              <a:t>Проблема гендерного равенства в РФ: направления анализа</a:t>
            </a: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700" dirty="0" smtClean="0">
                <a:latin typeface="Times New Roman" pitchFamily="18" charset="0"/>
              </a:rPr>
              <a:t>    </a:t>
            </a:r>
            <a:r>
              <a:rPr lang="ru-RU" sz="2700" b="1" dirty="0" smtClean="0">
                <a:latin typeface="Times New Roman" pitchFamily="18" charset="0"/>
              </a:rPr>
              <a:t>Гендерное равенство – сложный,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700" b="1" dirty="0" smtClean="0">
                <a:latin typeface="Times New Roman" pitchFamily="18" charset="0"/>
              </a:rPr>
              <a:t>многоуровневый феномен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700" dirty="0" smtClean="0">
                <a:latin typeface="Times New Roman" pitchFamily="18" charset="0"/>
              </a:rPr>
              <a:t>    1. реформы, объектом которых являются непосредственно женщины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700" dirty="0" smtClean="0">
                <a:latin typeface="Times New Roman" pitchFamily="18" charset="0"/>
              </a:rPr>
              <a:t>    2. реформы сфер, аффилированных с гендерной проблематикой – семейная, демографическая политика, домашнее насилие, сексуальная ориентация, аборты и пр.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700" dirty="0" smtClean="0">
                <a:latin typeface="Times New Roman" pitchFamily="18" charset="0"/>
              </a:rPr>
              <a:t>    3.   прочие реформы (экономические, политические, пенсионная, реформа образования, здравоохранения и т.д.), результаты которых по-разному влияют на положение мужчин и женщин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70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latin typeface="Times New Roman" pitchFamily="18" charset="0"/>
              </a:rPr>
              <a:t>Нормативно-правовые акты 1990-х годов – </a:t>
            </a:r>
            <a:br>
              <a:rPr lang="ru-RU" sz="2800" b="1" dirty="0" smtClean="0">
                <a:latin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</a:rPr>
              <a:t>«улучшение социально-экономического </a:t>
            </a:r>
            <a:br>
              <a:rPr lang="ru-RU" sz="2800" b="1" dirty="0" smtClean="0">
                <a:latin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</a:rPr>
              <a:t>статуса женщин»</a:t>
            </a:r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60851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Указ Президента РФ от 4 марта 1993 года № 337 «О первоочередных задачах государственной политики в отношении женщин». 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     Цель </a:t>
            </a:r>
            <a:r>
              <a:rPr lang="ru-RU" sz="2200" dirty="0" err="1" smtClean="0">
                <a:latin typeface="Times New Roman" pitchFamily="18" charset="0"/>
              </a:rPr>
              <a:t>госполитики</a:t>
            </a:r>
            <a:r>
              <a:rPr lang="ru-RU" sz="2200" dirty="0" smtClean="0">
                <a:latin typeface="Times New Roman" pitchFamily="18" charset="0"/>
              </a:rPr>
              <a:t> </a:t>
            </a:r>
            <a:r>
              <a:rPr lang="ru-RU" sz="1900" b="1" dirty="0" smtClean="0">
                <a:latin typeface="Times New Roman" pitchFamily="18" charset="0"/>
              </a:rPr>
              <a:t>– </a:t>
            </a:r>
            <a:r>
              <a:rPr lang="ru-RU" sz="2200" dirty="0" smtClean="0">
                <a:latin typeface="Times New Roman" pitchFamily="18" charset="0"/>
              </a:rPr>
              <a:t>обеспечение «…одинаковых условий для фактического равноправия женщин и мужчин в политической, социальной, экономической и культурной жизни страны», задача «обеспечения права женщин на охрану труда … с учетом материнской функции».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В рамках Указа Президент дал Совету Министров распоряжения подготовить постановление о федеральной программе «Женщины России» и Национальный доклад о выполнении в России Конвенции ООН о ликвидации дискриминации в отношении женщин; образовать Национальный Совет по подготовке к IV Всемирной конференции женщин в Пекине (1995).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latin typeface="Times New Roman" pitchFamily="18" charset="0"/>
              </a:rPr>
              <a:t>Актуализация проблемы гендерного равенства </a:t>
            </a: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В 1995 г. в Пекине прошла IV Всемирная конференция ООН по положению женщин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Новый этап в осмыслении проблемы: происходит постепенный переход от акцентирования необходимости улучшения положения женщин и преодоления дискриминации к идее гендерного равенства.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На период 1996-2001 годы ООН был подготовлен общесистемный среднесрочный план по улучшению положения женщин. Его результаты обсуждались на 44-й Сессии Комиссии по положению женщин (март 2001)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Участие официальной делегации в конференции и присоединение РФ к Пекинской Декларации и Платформе действий побудили государственные структуры России к принятию документов и разработке некоторых мер по улучшению положения женщин.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latin typeface="Times New Roman" pitchFamily="18" charset="0"/>
              </a:rPr>
              <a:t>«Концепция улучшения положения женщин в Российской Федерации» </a:t>
            </a:r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В 1996 году была принята  «Концепция улучшения положения женщин в Российской Федерации».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Из 12 проблемных областей, обозначенных в Пекинской Платформе действий, в Концепции РФ приняты только пять: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    1.соблюдение прав женщин в единстве с правами и основными свободами человека,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    2.участие женщин в принятии решений на всех уровнях,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    3.обеспечение равных условий на рынке труда,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    4.охрана здоровья женщин,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    5.насилие в отношении женщин.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endParaRPr lang="ru-RU" sz="22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     В 1996 году принят Указ Президента РФ «О повышении роли женщин в системе федеральных органов государственной власти и органов государственной власти субъектов Российской Федерации»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15313</TotalTime>
  <Words>2385</Words>
  <Application>Microsoft Office PowerPoint</Application>
  <PresentationFormat>Экран (4:3)</PresentationFormat>
  <Paragraphs>201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Гендерное равенство как объект российских реформ  Научно-практический семинар  ТвГУ - 2017</vt:lpstr>
      <vt:lpstr>Соавторы</vt:lpstr>
      <vt:lpstr>Гендерное равенство</vt:lpstr>
      <vt:lpstr>История проблемы в России</vt:lpstr>
      <vt:lpstr>Проблема гендерного равенства в России 1990-х гг. </vt:lpstr>
      <vt:lpstr>Проблема гендерного равенства в РФ: направления анализа</vt:lpstr>
      <vt:lpstr>Нормативно-правовые акты 1990-х годов –  «улучшение социально-экономического  статуса женщин»</vt:lpstr>
      <vt:lpstr>Актуализация проблемы гендерного равенства </vt:lpstr>
      <vt:lpstr>«Концепция улучшения положения женщин в Российской Федерации» </vt:lpstr>
      <vt:lpstr>«Национальный план действий по улучшению положения женщин и повышению их роли в обществе до 2000 года»</vt:lpstr>
      <vt:lpstr>Новые институты  гендерного равенства</vt:lpstr>
      <vt:lpstr>Новые институты  гендерного равенства</vt:lpstr>
      <vt:lpstr>«Концепция законотворческой деятельности по обеспечению равных прав и равных возможностей мужчин и женщин»</vt:lpstr>
      <vt:lpstr>Мероприятия Правительства РФ</vt:lpstr>
      <vt:lpstr>ФЗ РФ «О государственных гарантиях равных прав и свобод и равных возможностей мужчин и женщин в РФ»  </vt:lpstr>
      <vt:lpstr>2000-е годы: консервативный поворот </vt:lpstr>
      <vt:lpstr>ФЗ РФ № 95-ФЗ «О политических партиях»</vt:lpstr>
      <vt:lpstr>Промежуточные итоги реформ в области гендерного равенства</vt:lpstr>
      <vt:lpstr>Гендерная политика ХХI в. </vt:lpstr>
      <vt:lpstr>Современная гендерная политика </vt:lpstr>
      <vt:lpstr>ФЗ РФ «О государственных гарантиях равных прав и свобод мужчин и женщин и равных возможностей для их реализации»-2 (2011) </vt:lpstr>
      <vt:lpstr>Национальная стратегия действий в интересах женщин на 2017 - 2022 годы</vt:lpstr>
      <vt:lpstr>Сентябрь 2017:  последние события</vt:lpstr>
      <vt:lpstr>Последствия гендерно-нейтральной  политики в России</vt:lpstr>
      <vt:lpstr>Иллюстрация гендерно-нейтральной политики</vt:lpstr>
      <vt:lpstr>Гендер как инструмент геополитики. Рейтинг политического представительства женщин</vt:lpstr>
      <vt:lpstr>Гендер как инструмент геополитики. Индекс гендерного разрыва </vt:lpstr>
      <vt:lpstr>Рекомендации по устранению гендерно-нейтральных настроений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Гендерное равенство как проблема российских реформ</dc:title>
  <dc:creator>Nata Kozlova</dc:creator>
  <cp:lastModifiedBy>Nata Kozlova</cp:lastModifiedBy>
  <cp:revision>319</cp:revision>
  <dcterms:created xsi:type="dcterms:W3CDTF">2017-09-04T07:07:24Z</dcterms:created>
  <dcterms:modified xsi:type="dcterms:W3CDTF">2017-11-19T16:24:04Z</dcterms:modified>
</cp:coreProperties>
</file>