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3"/>
    <p:sldMasterId id="2147483672" r:id="rId4"/>
    <p:sldMasterId id="2147483684" r:id="rId5"/>
    <p:sldMasterId id="2147483696" r:id="rId6"/>
    <p:sldMasterId id="2147483708" r:id="rId7"/>
    <p:sldMasterId id="2147483720" r:id="rId8"/>
  </p:sldMasterIdLst>
  <p:notesMasterIdLst>
    <p:notesMasterId r:id="rId17"/>
  </p:notesMasterIdLst>
  <p:sldIdLst>
    <p:sldId id="257" r:id="rId9"/>
    <p:sldId id="258" r:id="rId10"/>
    <p:sldId id="259" r:id="rId11"/>
    <p:sldId id="263" r:id="rId12"/>
    <p:sldId id="260" r:id="rId13"/>
    <p:sldId id="261" r:id="rId14"/>
    <p:sldId id="262" r:id="rId15"/>
    <p:sldId id="264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143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1594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6.xml"/><Relationship Id="rId13" Type="http://schemas.openxmlformats.org/officeDocument/2006/relationships/slide" Target="slides/slide5.xml"/><Relationship Id="rId18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21" Type="http://schemas.openxmlformats.org/officeDocument/2006/relationships/tableStyles" Target="tableStyles.xml"/><Relationship Id="rId7" Type="http://schemas.openxmlformats.org/officeDocument/2006/relationships/slideMaster" Target="slideMasters/slideMaster5.xml"/><Relationship Id="rId12" Type="http://schemas.openxmlformats.org/officeDocument/2006/relationships/slide" Target="slides/slide4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8.xml"/><Relationship Id="rId20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Master" Target="slideMasters/slideMaster4.xml"/><Relationship Id="rId11" Type="http://schemas.openxmlformats.org/officeDocument/2006/relationships/slide" Target="slides/slide3.xml"/><Relationship Id="rId5" Type="http://schemas.openxmlformats.org/officeDocument/2006/relationships/slideMaster" Target="slideMasters/slideMaster3.xml"/><Relationship Id="rId15" Type="http://schemas.openxmlformats.org/officeDocument/2006/relationships/slide" Target="slides/slide7.xml"/><Relationship Id="rId10" Type="http://schemas.openxmlformats.org/officeDocument/2006/relationships/slide" Target="slides/slide2.xml"/><Relationship Id="rId19" Type="http://schemas.openxmlformats.org/officeDocument/2006/relationships/viewProps" Target="viewProps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1.xml"/><Relationship Id="rId14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9985CAE-CDCE-440C-BF77-23D3384672B8}" type="datetimeFigureOut">
              <a:rPr lang="ru-RU" smtClean="0"/>
              <a:t>21.04.2023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558570-342B-41DE-ACF1-8E4A66BD36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040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0558570-342B-41DE-ACF1-8E4A66BD36DD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096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34" y="4794232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64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>
                <a:solidFill>
                  <a:prstClr val="white"/>
                </a:solidFill>
              </a:rPr>
              <a:pPr/>
              <a:t>21.04.2023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476319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05479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00337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34" y="4794228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60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>
                <a:solidFill>
                  <a:prstClr val="white"/>
                </a:solidFill>
              </a:rPr>
              <a:pPr/>
              <a:t>21.04.2023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23774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4" y="1760438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5499262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2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038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199837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6422006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848609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2626656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6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4520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4" y="1760438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187471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280524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0654047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1386743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33" y="4794222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54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>
                <a:solidFill>
                  <a:prstClr val="white"/>
                </a:solidFill>
              </a:rPr>
              <a:pPr/>
              <a:t>21.04.2023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112764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4" y="1760438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31982960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9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593643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073652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8537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6619202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028358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50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7263851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6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2713777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33305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245489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200765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29" y="4794214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4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>
                <a:solidFill>
                  <a:prstClr val="white"/>
                </a:solidFill>
              </a:rPr>
              <a:pPr/>
              <a:t>21.04.2023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3946240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4" y="1760438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4804557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8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40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45441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0473962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706321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1409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491897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2897821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6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704211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10624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7078776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4810851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24" y="4794204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36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>
                <a:solidFill>
                  <a:prstClr val="white"/>
                </a:solidFill>
              </a:rPr>
              <a:pPr/>
              <a:t>21.04.2023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67883195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4" y="1760438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9790567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3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8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9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4141940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34667427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187694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2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2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32003597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73594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1473671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6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7197329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04212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7024061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2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62480444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628650" y="1771843"/>
            <a:ext cx="7772400" cy="2387600"/>
          </a:xfrm>
        </p:spPr>
        <p:txBody>
          <a:bodyPr anchor="b"/>
          <a:lstStyle>
            <a:lvl1pPr algn="l">
              <a:defRPr sz="6000"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949618" y="4794192"/>
            <a:ext cx="3565733" cy="796895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bg1"/>
                </a:solidFill>
                <a:latin typeface="Montserrat" panose="00000500000000000000" pitchFamily="2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5408524"/>
            <a:ext cx="20574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  <a:latin typeface="Montserrat" panose="00000500000000000000" pitchFamily="2" charset="-52"/>
              </a:defRPr>
            </a:lvl1pPr>
          </a:lstStyle>
          <a:p>
            <a:fld id="{C6439AA3-244C-474C-97E0-4221AB68A3E5}" type="datetimeFigureOut">
              <a:rPr lang="ru-RU" smtClean="0">
                <a:solidFill>
                  <a:prstClr val="white"/>
                </a:solidFill>
              </a:rPr>
              <a:pPr/>
              <a:t>21.04.2023</a:t>
            </a:fld>
            <a:endParaRPr lang="ru-RU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5623015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283" y="1760436"/>
            <a:ext cx="8725256" cy="4751465"/>
          </a:xfrm>
        </p:spPr>
        <p:txBody>
          <a:bodyPr/>
          <a:lstStyle>
            <a:lvl1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1pPr>
            <a:lvl2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2pPr>
            <a:lvl3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3pPr>
            <a:lvl4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4pPr>
            <a:lvl5pPr>
              <a:defRPr>
                <a:solidFill>
                  <a:schemeClr val="bg2">
                    <a:lumMod val="50000"/>
                  </a:schemeClr>
                </a:solidFill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9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655154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3888" y="1709741"/>
            <a:ext cx="7886700" cy="2852737"/>
          </a:xfrm>
        </p:spPr>
        <p:txBody>
          <a:bodyPr anchor="b"/>
          <a:lstStyle>
            <a:lvl1pPr>
              <a:defRPr sz="60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6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  <a:latin typeface="Montserrat" panose="00000500000000000000" pitchFamily="2" charset="-52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833" y="297236"/>
            <a:ext cx="3414121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4670017"/>
      </p:ext>
    </p:extLst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65964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2456449"/>
      </p:ext>
    </p:extLst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1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>
                <a:latin typeface="Montserrat" panose="00000500000000000000" pitchFamily="2" charset="-52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1" y="2505075"/>
            <a:ext cx="3887391" cy="3684588"/>
          </a:xfrm>
        </p:spPr>
        <p:txBody>
          <a:bodyPr/>
          <a:lstStyle>
            <a:lvl1pPr>
              <a:defRPr>
                <a:latin typeface="Montserrat" panose="00000500000000000000" pitchFamily="2" charset="-52"/>
              </a:defRPr>
            </a:lvl1pPr>
            <a:lvl2pPr>
              <a:defRPr>
                <a:latin typeface="Montserrat" panose="00000500000000000000" pitchFamily="2" charset="-52"/>
              </a:defRPr>
            </a:lvl2pPr>
            <a:lvl3pPr>
              <a:defRPr>
                <a:latin typeface="Montserrat" panose="00000500000000000000" pitchFamily="2" charset="-52"/>
              </a:defRPr>
            </a:lvl3pPr>
            <a:lvl4pPr>
              <a:defRPr>
                <a:latin typeface="Montserrat" panose="00000500000000000000" pitchFamily="2" charset="-52"/>
              </a:defRPr>
            </a:lvl4pPr>
            <a:lvl5pPr>
              <a:defRPr>
                <a:latin typeface="Montserrat" panose="00000500000000000000" pitchFamily="2" charset="-52"/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pic>
        <p:nvPicPr>
          <p:cNvPr id="10" name="Рисунок 9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56654257"/>
      </p:ext>
    </p:extLst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540" y="308441"/>
            <a:ext cx="815001" cy="1080000"/>
          </a:xfrm>
          <a:prstGeom prst="rect">
            <a:avLst/>
          </a:prstGeom>
        </p:spPr>
      </p:pic>
      <p:sp>
        <p:nvSpPr>
          <p:cNvPr id="7" name="Title 1"/>
          <p:cNvSpPr>
            <a:spLocks noGrp="1"/>
          </p:cNvSpPr>
          <p:nvPr>
            <p:ph type="title" hasCustomPrompt="1"/>
          </p:nvPr>
        </p:nvSpPr>
        <p:spPr>
          <a:xfrm>
            <a:off x="1256232" y="262575"/>
            <a:ext cx="7259118" cy="1325563"/>
          </a:xfrm>
        </p:spPr>
        <p:txBody>
          <a:bodyPr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712332"/>
      </p:ext>
    </p:extLst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87099417"/>
      </p:ext>
    </p:extLst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6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9973543"/>
      </p:ext>
    </p:extLst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7510308"/>
      </p:ext>
    </p:extLst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032975"/>
      </p:ext>
    </p:extLst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365125"/>
            <a:ext cx="1971675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1" y="365125"/>
            <a:ext cx="5800725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8495108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05888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760576" y="457200"/>
            <a:ext cx="2818443" cy="1600200"/>
          </a:xfrm>
        </p:spPr>
        <p:txBody>
          <a:bodyPr anchor="b">
            <a:normAutofit/>
          </a:bodyPr>
          <a:lstStyle>
            <a:lvl1pPr>
              <a:defRPr sz="2400">
                <a:latin typeface="Montserrat" panose="00000500000000000000" pitchFamily="2" charset="-52"/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7"/>
            <a:ext cx="4629150" cy="4873625"/>
          </a:xfrm>
        </p:spPr>
        <p:txBody>
          <a:bodyPr/>
          <a:lstStyle>
            <a:lvl1pPr>
              <a:defRPr sz="3200">
                <a:latin typeface="Montserrat" panose="00000500000000000000" pitchFamily="2" charset="-52"/>
              </a:defRPr>
            </a:lvl1pPr>
            <a:lvl2pPr>
              <a:defRPr sz="2800">
                <a:latin typeface="Montserrat" panose="00000500000000000000" pitchFamily="2" charset="-52"/>
              </a:defRPr>
            </a:lvl2pPr>
            <a:lvl3pPr>
              <a:defRPr sz="2400">
                <a:latin typeface="Montserrat" panose="00000500000000000000" pitchFamily="2" charset="-52"/>
              </a:defRPr>
            </a:lvl3pPr>
            <a:lvl4pPr>
              <a:defRPr sz="2000">
                <a:latin typeface="Montserrat" panose="00000500000000000000" pitchFamily="2" charset="-52"/>
              </a:defRPr>
            </a:lvl4pPr>
            <a:lvl5pPr>
              <a:defRPr sz="2000">
                <a:latin typeface="Montserrat" panose="00000500000000000000" pitchFamily="2" charset="-52"/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0575" y="2057400"/>
            <a:ext cx="2818444" cy="3811588"/>
          </a:xfrm>
        </p:spPr>
        <p:txBody>
          <a:bodyPr/>
          <a:lstStyle>
            <a:lvl1pPr marL="0" indent="0">
              <a:buNone/>
              <a:defRPr sz="1600">
                <a:latin typeface="Montserrat" panose="00000500000000000000" pitchFamily="2" charset="-52"/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pic>
        <p:nvPicPr>
          <p:cNvPr id="8" name="Рисунок 7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43" y="109084"/>
            <a:ext cx="525398" cy="69623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86568"/>
            <a:ext cx="9144000" cy="2651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78658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7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Чтобы добавить рисунок, перетащите его на заполнитель или щелкните значок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615221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9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9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714932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9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9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70052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8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8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7633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7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7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37585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9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65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65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6865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8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C6439AA3-244C-474C-97E0-4221AB68A3E5}" type="datetimeFigureOut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21.04.2023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3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3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7200"/>
            <a:fld id="{24D8C032-D685-49F6-8935-38718760D04C}" type="slidenum">
              <a:rPr lang="ru-RU" smtClean="0">
                <a:solidFill>
                  <a:prstClr val="black">
                    <a:tint val="75000"/>
                  </a:prstClr>
                </a:solidFill>
              </a:rPr>
              <a:pPr defTabSz="457200"/>
              <a:t>‹#›</a:t>
            </a:fld>
            <a:endParaRPr lang="ru-RU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91481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3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96985" y="1556792"/>
            <a:ext cx="7550029" cy="4007515"/>
          </a:xfrm>
        </p:spPr>
        <p:txBody>
          <a:bodyPr>
            <a:noAutofit/>
          </a:bodyPr>
          <a:lstStyle/>
          <a:p>
            <a:pPr indent="457200" algn="ctr">
              <a:lnSpc>
                <a:spcPct val="100000"/>
              </a:lnSpc>
            </a:pP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br>
              <a:rPr lang="ru-RU" sz="4400" dirty="0"/>
            </a:br>
            <a:r>
              <a:rPr lang="ru-RU" sz="4400" dirty="0">
                <a:cs typeface="Times New Roman" panose="02020603050405020304" pitchFamily="18" charset="0"/>
              </a:rPr>
              <a:t>Применение средств видеонаблюдения </a:t>
            </a:r>
            <a:br>
              <a:rPr lang="ru-RU" sz="4400" dirty="0">
                <a:cs typeface="Times New Roman" panose="02020603050405020304" pitchFamily="18" charset="0"/>
              </a:rPr>
            </a:br>
            <a:r>
              <a:rPr lang="ru-RU" sz="4400" dirty="0">
                <a:cs typeface="Times New Roman" panose="02020603050405020304" pitchFamily="18" charset="0"/>
              </a:rPr>
              <a:t>в аспекте взаимосвязи </a:t>
            </a:r>
            <a:br>
              <a:rPr lang="ru-RU" sz="4400" dirty="0">
                <a:cs typeface="Times New Roman" panose="02020603050405020304" pitchFamily="18" charset="0"/>
              </a:rPr>
            </a:br>
            <a:r>
              <a:rPr lang="ru-RU" sz="4400" dirty="0">
                <a:cs typeface="Times New Roman" panose="02020603050405020304" pitchFamily="18" charset="0"/>
              </a:rPr>
              <a:t>с правом </a:t>
            </a:r>
            <a:br>
              <a:rPr lang="ru-RU" sz="4400" dirty="0">
                <a:cs typeface="Times New Roman" panose="02020603050405020304" pitchFamily="18" charset="0"/>
              </a:rPr>
            </a:br>
            <a:r>
              <a:rPr lang="ru-RU" sz="4400" dirty="0">
                <a:cs typeface="Times New Roman" panose="02020603050405020304" pitchFamily="18" charset="0"/>
              </a:rPr>
              <a:t>на неприкосновенность частной жизни</a:t>
            </a:r>
          </a:p>
        </p:txBody>
      </p:sp>
    </p:spTree>
    <p:extLst>
      <p:ext uri="{BB962C8B-B14F-4D97-AF65-F5344CB8AC3E}">
        <p14:creationId xmlns:p14="http://schemas.microsoft.com/office/powerpoint/2010/main" val="22457582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>
            <a:extLst>
              <a:ext uri="{FF2B5EF4-FFF2-40B4-BE49-F238E27FC236}">
                <a16:creationId xmlns:a16="http://schemas.microsoft.com/office/drawing/2014/main" id="{0EC07A30-047F-58ED-6AF8-7E9AA3E785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620688"/>
            <a:ext cx="6007303" cy="544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23628" y="313423"/>
            <a:ext cx="2376264" cy="720080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ru-RU" altLang="ru-RU" sz="3200" b="1" kern="0" dirty="0">
                <a:solidFill>
                  <a:srgbClr val="314396"/>
                </a:solidFill>
                <a:cs typeface="Times New Roman" panose="02020603050405020304" pitchFamily="18" charset="0"/>
              </a:rPr>
              <a:t>Автор</a:t>
            </a:r>
            <a:endParaRPr lang="ru-RU" altLang="ru-RU" sz="3200" kern="0" dirty="0">
              <a:solidFill>
                <a:srgbClr val="314396"/>
              </a:solidFill>
              <a:cs typeface="Times New Roman" panose="02020603050405020304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5157192"/>
            <a:ext cx="4752528" cy="1027345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314396"/>
                </a:solidFill>
                <a:latin typeface="Montserrat"/>
                <a:cs typeface="Tahoma" pitchFamily="34" charset="0"/>
              </a:rPr>
              <a:t>Шишкова Мария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altLang="ru-RU" sz="2400" dirty="0">
                <a:solidFill>
                  <a:srgbClr val="314396"/>
                </a:solidFill>
                <a:latin typeface="Montserrat"/>
                <a:cs typeface="Tahoma" pitchFamily="34" charset="0"/>
              </a:rPr>
              <a:t>студентка 3 курса 34 группы</a:t>
            </a:r>
            <a:endParaRPr lang="ru-RU" altLang="ru-RU" sz="2400" dirty="0">
              <a:solidFill>
                <a:srgbClr val="314396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905303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2055"/>
            <a:ext cx="7259118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314396"/>
                </a:solidFill>
                <a:cs typeface="Times New Roman" panose="02020603050405020304" pitchFamily="18" charset="0"/>
              </a:rPr>
              <a:t>Нормативно-правовые 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700808"/>
            <a:ext cx="8784976" cy="4896544"/>
          </a:xfrm>
        </p:spPr>
        <p:txBody>
          <a:bodyPr>
            <a:noAutofit/>
          </a:bodyPr>
          <a:lstStyle/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«Конвенция о защите прав человека и основных свобод» (Заключена в г. Риме 04.11.1950) 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«Конституция Российской Федерации» (принята всенародным голосованием 12.12.1993 с изменениями, одобренными в ходе общероссийского голосования 01.07.2020)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Постановление европейского суда по правам человека от 28.01.2003 «дело «Пек (</a:t>
            </a:r>
            <a:r>
              <a:rPr lang="ru-RU" sz="1200" dirty="0" err="1">
                <a:solidFill>
                  <a:srgbClr val="314396"/>
                </a:solidFill>
              </a:rPr>
              <a:t>Peck</a:t>
            </a:r>
            <a:r>
              <a:rPr lang="ru-RU" sz="1200" dirty="0">
                <a:solidFill>
                  <a:srgbClr val="314396"/>
                </a:solidFill>
              </a:rPr>
              <a:t>) против Соединенного королевства» 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«Гражданский кодекс Российской Федерации (часть первая)» от 30.11.1994 № 51-ФЗ (ред. от 16.04.2022)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«Уголовно-исполнительный кодекс Российской Федерации» от 08.01.1997 № 1-ФЗ (ред. от 29.12.2022)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«Трудовой кодекс Российской Федерации» от 30.12.2001 № 197-ФЗ (ред. от 19.12.2022) (с изм. и доп., вступ. в силу с 01.03.2023)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«Жилищный кодекс Российской Федерации» от 29.12.2004 № 188-ФЗ (ред. от 21.11.2022) (с изм. и доп., вступ. в силу с 01.03.2023)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«Основы законодательства Российской Федерации о нотариате» (утв. ВС РФ 11.02.1993 № 4462-1) (ред. от 28.12.2022) (с изм. и доп., вступ. в силу с 11.01.2023)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Федеральный закон от 12.08.1995 № 144-ФЗ (ред. от 28.12.2022) «Об оперативно-розыскной деятельности» 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Федеральный закон от 21.07.1997 № 116-ФЗ (ред. от 04.11.2022) «О промышленной безопасности опасных производственных объектов»</a:t>
            </a:r>
          </a:p>
          <a:p>
            <a:pPr algn="just">
              <a:lnSpc>
                <a:spcPct val="100000"/>
              </a:lnSpc>
            </a:pPr>
            <a:r>
              <a:rPr lang="ru-RU" sz="1200" dirty="0">
                <a:solidFill>
                  <a:srgbClr val="314396"/>
                </a:solidFill>
              </a:rPr>
              <a:t>Федеральный закон от 27.07.2006 № 152-ФЗ (ред. от 14.07.2022) «О персональных данных» (с изм. и доп., вступ. в силу с 01.03.2023)</a:t>
            </a:r>
          </a:p>
          <a:p>
            <a:pPr>
              <a:lnSpc>
                <a:spcPct val="120000"/>
              </a:lnSpc>
            </a:pPr>
            <a:endParaRPr lang="ru-RU" sz="1100" dirty="0"/>
          </a:p>
          <a:p>
            <a:pPr marL="0" indent="0">
              <a:lnSpc>
                <a:spcPct val="120000"/>
              </a:lnSpc>
              <a:buNone/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  <a:p>
            <a:pPr>
              <a:lnSpc>
                <a:spcPct val="120000"/>
              </a:lnSpc>
            </a:pPr>
            <a:endParaRPr lang="ru-RU" sz="1100" dirty="0"/>
          </a:p>
        </p:txBody>
      </p:sp>
    </p:spTree>
    <p:extLst>
      <p:ext uri="{BB962C8B-B14F-4D97-AF65-F5344CB8AC3E}">
        <p14:creationId xmlns:p14="http://schemas.microsoft.com/office/powerpoint/2010/main" val="212279425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59632" y="103732"/>
            <a:ext cx="7259118" cy="1325563"/>
          </a:xfrm>
        </p:spPr>
        <p:txBody>
          <a:bodyPr>
            <a:normAutofit/>
          </a:bodyPr>
          <a:lstStyle/>
          <a:p>
            <a:r>
              <a:rPr lang="ru-RU" sz="3600" b="1" dirty="0">
                <a:solidFill>
                  <a:srgbClr val="314396"/>
                </a:solidFill>
                <a:cs typeface="Times New Roman" panose="02020603050405020304" pitchFamily="18" charset="0"/>
              </a:rPr>
              <a:t>Нормативно-правовые акты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07504" y="1268760"/>
            <a:ext cx="8928992" cy="5472607"/>
          </a:xfrm>
        </p:spPr>
        <p:txBody>
          <a:bodyPr numCol="1">
            <a:noAutofit/>
          </a:bodyPr>
          <a:lstStyle/>
          <a:p>
            <a:pPr marL="0" indent="0" algn="just">
              <a:lnSpc>
                <a:spcPct val="120000"/>
              </a:lnSpc>
              <a:buNone/>
            </a:pPr>
            <a:endParaRPr lang="ru-RU" sz="1250" dirty="0">
              <a:solidFill>
                <a:srgbClr val="314396"/>
              </a:solidFill>
            </a:endParaRP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Федеральный закон от 22.12.2020 № 437-ФЗ (ред. от 28.12.2022) «О федеральной территории «Сириус»</a:t>
            </a: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Федеральный закон от 04.12.2007 № 329-ФЗ (ред. от 28.12.2022) «О физической культуре и спорте в Российской Федерации»</a:t>
            </a: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Федеральный закон от 03.08.2018 № 289-ФЗ (ред. от 19.12.2022) «О таможенном регулировании в Российской Федерации и о внесении изменений в отдельные законодательные акты Российской Федерации»</a:t>
            </a: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Федеральный закон от 22.02.2014 № 20-ФЗ (ред. от 05.12.2022) «О выборах депутатов Государственной Думы Федерального Собрания Российской Федерации» (с изм. и доп., вступ. в силу с 01.01.2023)</a:t>
            </a: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Федеральный закон от 10.01.2003 № 19-ФЗ (ред. от 05.12.2022) «О выборах Президента Российской Федерации» (с изм. и доп., вступ. в силу с 01.01.2023)</a:t>
            </a: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Федеральный закон от 09.02.2007 № 16-ФЗ (ред. от 28.06.2022) «О транспортной безопасности»</a:t>
            </a: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Закон РФ от 11.03.1992 № 2487-1 (ред. от 28.12.2022) «О частной детективной и охранной деятельности в Российской Федерации»</a:t>
            </a:r>
          </a:p>
          <a:p>
            <a:pPr algn="just">
              <a:lnSpc>
                <a:spcPct val="120000"/>
              </a:lnSpc>
            </a:pPr>
            <a:r>
              <a:rPr lang="ru-RU" sz="1250" dirty="0">
                <a:solidFill>
                  <a:srgbClr val="314396"/>
                </a:solidFill>
              </a:rPr>
              <a:t>Постановление Правительства Российской Федерации от 01.07.1996 г. № 770 «Об утверждении Положения о лицензировании деятельности физических и юридических лиц, не уполномоченных на осуществление оперативно-разыскной деятельности…»</a:t>
            </a:r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  <a:p>
            <a:pPr algn="just">
              <a:lnSpc>
                <a:spcPct val="120000"/>
              </a:lnSpc>
            </a:pPr>
            <a:endParaRPr lang="ru-RU" sz="1250" dirty="0"/>
          </a:p>
        </p:txBody>
      </p:sp>
    </p:spTree>
    <p:extLst>
      <p:ext uri="{BB962C8B-B14F-4D97-AF65-F5344CB8AC3E}">
        <p14:creationId xmlns:p14="http://schemas.microsoft.com/office/powerpoint/2010/main" val="14194213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251520" y="2060848"/>
            <a:ext cx="4680520" cy="2736304"/>
          </a:xfrm>
          <a:solidFill>
            <a:schemeClr val="bg1"/>
          </a:solidFill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u="sng" dirty="0">
                <a:solidFill>
                  <a:srgbClr val="314396"/>
                </a:solidFill>
              </a:rPr>
              <a:t>Системы видеонаблюдения </a:t>
            </a:r>
            <a:r>
              <a:rPr lang="ru-RU" sz="2200" dirty="0">
                <a:solidFill>
                  <a:srgbClr val="314396"/>
                </a:solidFill>
              </a:rPr>
              <a:t>– 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314396"/>
                </a:solidFill>
              </a:rPr>
              <a:t>технические средства, которые позволяют осуществлять действия по наблюдению</a:t>
            </a:r>
          </a:p>
          <a:p>
            <a:pPr marL="0" indent="0">
              <a:lnSpc>
                <a:spcPct val="120000"/>
              </a:lnSpc>
              <a:spcBef>
                <a:spcPts val="0"/>
              </a:spcBef>
              <a:buNone/>
            </a:pPr>
            <a:r>
              <a:rPr lang="ru-RU" sz="2200" dirty="0">
                <a:solidFill>
                  <a:srgbClr val="314396"/>
                </a:solidFill>
              </a:rPr>
              <a:t>за людьми, действиями, событиями и фиксировать их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384664" cy="1020568"/>
          </a:xfrm>
        </p:spPr>
        <p:txBody>
          <a:bodyPr>
            <a:noAutofit/>
          </a:bodyPr>
          <a:lstStyle/>
          <a:p>
            <a:pPr lvl="0" defTabSz="457200">
              <a:lnSpc>
                <a:spcPct val="100000"/>
              </a:lnSpc>
              <a:spcBef>
                <a:spcPts val="0"/>
              </a:spcBef>
            </a:pPr>
            <a:r>
              <a:rPr lang="ru-RU" sz="3200" b="1" dirty="0">
                <a:solidFill>
                  <a:srgbClr val="314396"/>
                </a:solidFill>
                <a:latin typeface="Montserrat"/>
                <a:cs typeface="Times New Roman" pitchFamily="18" charset="0"/>
              </a:rPr>
              <a:t>Что такое </a:t>
            </a:r>
            <a:br>
              <a:rPr lang="ru-RU" sz="3200" b="1" dirty="0">
                <a:solidFill>
                  <a:srgbClr val="314396"/>
                </a:solidFill>
                <a:latin typeface="Montserrat"/>
                <a:cs typeface="Times New Roman" pitchFamily="18" charset="0"/>
              </a:rPr>
            </a:br>
            <a:r>
              <a:rPr lang="ru-RU" sz="3200" b="1" dirty="0">
                <a:solidFill>
                  <a:srgbClr val="314396"/>
                </a:solidFill>
                <a:latin typeface="Montserrat"/>
                <a:cs typeface="Times New Roman" pitchFamily="18" charset="0"/>
              </a:rPr>
              <a:t>«системы видеонаблюдения»?</a:t>
            </a:r>
            <a:endParaRPr lang="ru-RU" sz="3200" dirty="0">
              <a:solidFill>
                <a:srgbClr val="314396"/>
              </a:solidFill>
            </a:endParaRPr>
          </a:p>
        </p:txBody>
      </p:sp>
      <p:pic>
        <p:nvPicPr>
          <p:cNvPr id="2050" name="Picture 2">
            <a:extLst>
              <a:ext uri="{FF2B5EF4-FFF2-40B4-BE49-F238E27FC236}">
                <a16:creationId xmlns:a16="http://schemas.microsoft.com/office/drawing/2014/main" id="{FE783AF0-6B84-D5F5-7E4B-9E5EEF6426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204864"/>
            <a:ext cx="5544108" cy="36960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333580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1"/>
          <p:cNvSpPr>
            <a:spLocks noGrp="1"/>
          </p:cNvSpPr>
          <p:nvPr>
            <p:ph idx="1"/>
          </p:nvPr>
        </p:nvSpPr>
        <p:spPr>
          <a:xfrm>
            <a:off x="4355976" y="1628800"/>
            <a:ext cx="4885631" cy="4176464"/>
          </a:xfrm>
        </p:spPr>
        <p:txBody>
          <a:bodyPr>
            <a:normAutofit lnSpcReduction="10000"/>
          </a:bodyPr>
          <a:lstStyle/>
          <a:p>
            <a:pPr marL="0" indent="0">
              <a:lnSpc>
                <a:spcPct val="110000"/>
              </a:lnSpc>
              <a:buNone/>
            </a:pPr>
            <a:r>
              <a:rPr lang="ru-RU" sz="1600" b="1" dirty="0">
                <a:solidFill>
                  <a:srgbClr val="314396"/>
                </a:solidFill>
                <a:cs typeface="Times New Roman" panose="02020603050405020304" pitchFamily="18" charset="0"/>
              </a:rPr>
              <a:t>Основания ограничения: </a:t>
            </a:r>
            <a:r>
              <a:rPr lang="ru-RU" sz="1600" dirty="0">
                <a:solidFill>
                  <a:srgbClr val="314396"/>
                </a:solidFill>
                <a:cs typeface="Times New Roman" panose="02020603050405020304" pitchFamily="18" charset="0"/>
              </a:rPr>
              <a:t>использование средств видеонаблюдения в процессе осуществления оперативно-розыскных мероприятий 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b="1" dirty="0">
                <a:solidFill>
                  <a:srgbClr val="314396"/>
                </a:solidFill>
                <a:cs typeface="Times New Roman" panose="02020603050405020304" pitchFamily="18" charset="0"/>
              </a:rPr>
              <a:t>Условия вмешательства: </a:t>
            </a:r>
            <a:r>
              <a:rPr lang="ru-RU" sz="1600" dirty="0">
                <a:solidFill>
                  <a:srgbClr val="314396"/>
                </a:solidFill>
                <a:cs typeface="Times New Roman" panose="02020603050405020304" pitchFamily="18" charset="0"/>
              </a:rPr>
              <a:t>например, наличие возбужденного уголовного дела</a:t>
            </a:r>
          </a:p>
          <a:p>
            <a:pPr marL="0" indent="0">
              <a:lnSpc>
                <a:spcPct val="110000"/>
              </a:lnSpc>
              <a:buNone/>
            </a:pPr>
            <a:r>
              <a:rPr lang="ru-RU" sz="1600" b="1" dirty="0">
                <a:solidFill>
                  <a:srgbClr val="314396"/>
                </a:solidFill>
                <a:cs typeface="Times New Roman" panose="02020603050405020304" pitchFamily="18" charset="0"/>
              </a:rPr>
              <a:t>Пределы вмешательства: </a:t>
            </a:r>
            <a:r>
              <a:rPr lang="ru-RU" sz="1600" dirty="0">
                <a:solidFill>
                  <a:srgbClr val="314396"/>
                </a:solidFill>
                <a:cs typeface="Times New Roman" panose="02020603050405020304" pitchFamily="18" charset="0"/>
              </a:rPr>
              <a:t>в ходе проведения оперативно-розыскных мероприятий используются информационные системы, видео- и аудиозапись, кино- и фотосъемка, а также другие технические и иные средства, </a:t>
            </a:r>
            <a:r>
              <a:rPr lang="ru-RU" sz="1600" u="sng" dirty="0">
                <a:solidFill>
                  <a:srgbClr val="314396"/>
                </a:solidFill>
                <a:cs typeface="Times New Roman" panose="02020603050405020304" pitchFamily="18" charset="0"/>
              </a:rPr>
              <a:t>не наносящие ущерба жизни и здоровью людей </a:t>
            </a:r>
            <a:r>
              <a:rPr lang="ru-RU" sz="1600" dirty="0">
                <a:solidFill>
                  <a:srgbClr val="314396"/>
                </a:solidFill>
                <a:cs typeface="Times New Roman" panose="02020603050405020304" pitchFamily="18" charset="0"/>
              </a:rPr>
              <a:t>и не причиняющие вреда окружающей среде.</a:t>
            </a:r>
          </a:p>
          <a:p>
            <a:pPr marL="0" indent="0">
              <a:buNone/>
            </a:pPr>
            <a:endParaRPr lang="ru-RU"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59632" y="260648"/>
            <a:ext cx="7259118" cy="1003517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14396"/>
                </a:solidFill>
                <a:cs typeface="Times New Roman" panose="02020603050405020304" pitchFamily="18" charset="0"/>
              </a:rPr>
              <a:t>Основания ограничения </a:t>
            </a:r>
            <a:br>
              <a:rPr lang="ru-RU" sz="3200" b="1" dirty="0">
                <a:solidFill>
                  <a:srgbClr val="314396"/>
                </a:solidFill>
                <a:cs typeface="Times New Roman" panose="02020603050405020304" pitchFamily="18" charset="0"/>
              </a:rPr>
            </a:br>
            <a:r>
              <a:rPr lang="ru-RU" sz="3200" b="1" dirty="0">
                <a:solidFill>
                  <a:srgbClr val="314396"/>
                </a:solidFill>
                <a:cs typeface="Times New Roman" panose="02020603050405020304" pitchFamily="18" charset="0"/>
              </a:rPr>
              <a:t>и пределы вмешательства</a:t>
            </a:r>
            <a:endParaRPr lang="ru-RU" sz="3200" dirty="0">
              <a:solidFill>
                <a:srgbClr val="314396"/>
              </a:solidFill>
              <a:cs typeface="Times New Roman" panose="02020603050405020304" pitchFamily="18" charset="0"/>
            </a:endParaRPr>
          </a:p>
        </p:txBody>
      </p:sp>
      <p:grpSp>
        <p:nvGrpSpPr>
          <p:cNvPr id="5" name="Группа 4">
            <a:extLst>
              <a:ext uri="{FF2B5EF4-FFF2-40B4-BE49-F238E27FC236}">
                <a16:creationId xmlns:a16="http://schemas.microsoft.com/office/drawing/2014/main" id="{90008B73-664C-045A-D316-4A555A707D03}"/>
              </a:ext>
            </a:extLst>
          </p:cNvPr>
          <p:cNvGrpSpPr/>
          <p:nvPr/>
        </p:nvGrpSpPr>
        <p:grpSpPr>
          <a:xfrm>
            <a:off x="107504" y="1760187"/>
            <a:ext cx="4248472" cy="4045077"/>
            <a:chOff x="3317925" y="19370"/>
            <a:chExt cx="4553742" cy="3913689"/>
          </a:xfrm>
        </p:grpSpPr>
        <p:sp>
          <p:nvSpPr>
            <p:cNvPr id="6" name="Овал 5">
              <a:extLst>
                <a:ext uri="{FF2B5EF4-FFF2-40B4-BE49-F238E27FC236}">
                  <a16:creationId xmlns:a16="http://schemas.microsoft.com/office/drawing/2014/main" id="{6386FC2D-C35B-7D52-7228-C0968D15A56B}"/>
                </a:ext>
              </a:extLst>
            </p:cNvPr>
            <p:cNvSpPr/>
            <p:nvPr/>
          </p:nvSpPr>
          <p:spPr>
            <a:xfrm>
              <a:off x="3317925" y="19370"/>
              <a:ext cx="4553742" cy="3913689"/>
            </a:xfrm>
            <a:prstGeom prst="ellipse">
              <a:avLst/>
            </a:prstGeom>
            <a:blipFill>
              <a:blip r:embed="rId2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25000" r="-25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7" name="Полилиния: фигура 6">
              <a:extLst>
                <a:ext uri="{FF2B5EF4-FFF2-40B4-BE49-F238E27FC236}">
                  <a16:creationId xmlns:a16="http://schemas.microsoft.com/office/drawing/2014/main" id="{CA9F02CA-B23A-E945-7B18-1C8DDED9A8A5}"/>
                </a:ext>
              </a:extLst>
            </p:cNvPr>
            <p:cNvSpPr/>
            <p:nvPr/>
          </p:nvSpPr>
          <p:spPr>
            <a:xfrm>
              <a:off x="5271470" y="2067160"/>
              <a:ext cx="1877590" cy="968132"/>
            </a:xfrm>
            <a:custGeom>
              <a:avLst/>
              <a:gdLst>
                <a:gd name="connsiteX0" fmla="*/ 0 w 1877590"/>
                <a:gd name="connsiteY0" fmla="*/ 0 h 968132"/>
                <a:gd name="connsiteX1" fmla="*/ 1877590 w 1877590"/>
                <a:gd name="connsiteY1" fmla="*/ 0 h 968132"/>
                <a:gd name="connsiteX2" fmla="*/ 1877590 w 1877590"/>
                <a:gd name="connsiteY2" fmla="*/ 968132 h 968132"/>
                <a:gd name="connsiteX3" fmla="*/ 0 w 1877590"/>
                <a:gd name="connsiteY3" fmla="*/ 968132 h 968132"/>
                <a:gd name="connsiteX4" fmla="*/ 0 w 1877590"/>
                <a:gd name="connsiteY4" fmla="*/ 0 h 96813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877590" h="968132">
                  <a:moveTo>
                    <a:pt x="0" y="0"/>
                  </a:moveTo>
                  <a:lnTo>
                    <a:pt x="1877590" y="0"/>
                  </a:lnTo>
                  <a:lnTo>
                    <a:pt x="1877590" y="968132"/>
                  </a:lnTo>
                  <a:lnTo>
                    <a:pt x="0" y="968132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0" tIns="0" rIns="0" bIns="0" numCol="1" spcCol="1270" anchor="b" anchorCtr="0">
              <a:noAutofit/>
            </a:bodyPr>
            <a:lstStyle/>
            <a:p>
              <a:pPr marL="0" lvl="0" indent="0" algn="ctr" defTabSz="23558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5300" kern="1200" dirty="0"/>
            </a:p>
          </p:txBody>
        </p:sp>
      </p:grpSp>
    </p:spTree>
    <p:extLst>
      <p:ext uri="{BB962C8B-B14F-4D97-AF65-F5344CB8AC3E}">
        <p14:creationId xmlns:p14="http://schemas.microsoft.com/office/powerpoint/2010/main" val="30119227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264267" y="260648"/>
            <a:ext cx="6106697" cy="933179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14396"/>
                </a:solidFill>
                <a:cs typeface="Times New Roman" panose="02020603050405020304" pitchFamily="18" charset="0"/>
              </a:rPr>
              <a:t>Типичные нарушения</a:t>
            </a:r>
          </a:p>
        </p:txBody>
      </p:sp>
      <p:sp>
        <p:nvSpPr>
          <p:cNvPr id="2" name="Объект 1">
            <a:extLst>
              <a:ext uri="{FF2B5EF4-FFF2-40B4-BE49-F238E27FC236}">
                <a16:creationId xmlns:a16="http://schemas.microsoft.com/office/drawing/2014/main" id="{F975349A-C893-E120-5213-DFD9FB2666BF}"/>
              </a:ext>
            </a:extLst>
          </p:cNvPr>
          <p:cNvSpPr txBox="1">
            <a:spLocks/>
          </p:cNvSpPr>
          <p:nvPr/>
        </p:nvSpPr>
        <p:spPr>
          <a:xfrm>
            <a:off x="251520" y="1641632"/>
            <a:ext cx="4553486" cy="2003392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dirty="0">
                <a:solidFill>
                  <a:srgbClr val="31439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Сбор, хранение, использование и распространение информации, полученной путем видеонаблюдения, о частной жизни лица без его согласия за исключением случаев, предусмотренных законом РФ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F76E851-2CCC-0BE2-FE36-5A248937421D}"/>
              </a:ext>
            </a:extLst>
          </p:cNvPr>
          <p:cNvSpPr txBox="1"/>
          <p:nvPr/>
        </p:nvSpPr>
        <p:spPr>
          <a:xfrm>
            <a:off x="251520" y="3717032"/>
            <a:ext cx="440947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18000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</a:pPr>
            <a:r>
              <a:rPr lang="ru-RU" sz="1800" b="1" dirty="0">
                <a:solidFill>
                  <a:srgbClr val="31439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Как проявляется?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1439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Сосед установил видеокамеру в частном доме, в объектив которой попадает смежный участок и субъекты, проживающие на нем</a:t>
            </a:r>
          </a:p>
          <a:p>
            <a:pPr marL="285750" indent="-285750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ru-RU" sz="1800" dirty="0">
                <a:solidFill>
                  <a:srgbClr val="314396"/>
                </a:solidFill>
                <a:latin typeface="Montserrat" panose="00000500000000000000" pitchFamily="2" charset="-52"/>
                <a:cs typeface="Times New Roman" panose="02020603050405020304" pitchFamily="18" charset="0"/>
              </a:rPr>
              <a:t>Работодатель установил систему видеонаблюдения без предупреждения работников</a:t>
            </a:r>
          </a:p>
        </p:txBody>
      </p:sp>
      <p:grpSp>
        <p:nvGrpSpPr>
          <p:cNvPr id="13" name="Группа 12">
            <a:extLst>
              <a:ext uri="{FF2B5EF4-FFF2-40B4-BE49-F238E27FC236}">
                <a16:creationId xmlns:a16="http://schemas.microsoft.com/office/drawing/2014/main" id="{531E3D53-496C-A177-EA57-15E52B0DA5A1}"/>
              </a:ext>
            </a:extLst>
          </p:cNvPr>
          <p:cNvGrpSpPr/>
          <p:nvPr/>
        </p:nvGrpSpPr>
        <p:grpSpPr>
          <a:xfrm>
            <a:off x="4660990" y="1988840"/>
            <a:ext cx="4333915" cy="3802338"/>
            <a:chOff x="221281" y="376239"/>
            <a:chExt cx="3025420" cy="2837280"/>
          </a:xfrm>
        </p:grpSpPr>
        <p:sp>
          <p:nvSpPr>
            <p:cNvPr id="15" name="Шестиугольник 14">
              <a:extLst>
                <a:ext uri="{FF2B5EF4-FFF2-40B4-BE49-F238E27FC236}">
                  <a16:creationId xmlns:a16="http://schemas.microsoft.com/office/drawing/2014/main" id="{D69C8438-228D-ABA9-3CF7-307E8BB703F4}"/>
                </a:ext>
              </a:extLst>
            </p:cNvPr>
            <p:cNvSpPr/>
            <p:nvPr/>
          </p:nvSpPr>
          <p:spPr>
            <a:xfrm>
              <a:off x="2795212" y="2908371"/>
              <a:ext cx="353555" cy="30514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Шестиугольник 15">
              <a:extLst>
                <a:ext uri="{FF2B5EF4-FFF2-40B4-BE49-F238E27FC236}">
                  <a16:creationId xmlns:a16="http://schemas.microsoft.com/office/drawing/2014/main" id="{5B9BF1C7-9516-9534-C205-0066F469BEDD}"/>
                </a:ext>
              </a:extLst>
            </p:cNvPr>
            <p:cNvSpPr/>
            <p:nvPr/>
          </p:nvSpPr>
          <p:spPr>
            <a:xfrm>
              <a:off x="221281" y="376239"/>
              <a:ext cx="3025420" cy="2607920"/>
            </a:xfrm>
            <a:prstGeom prst="hexagon">
              <a:avLst>
                <a:gd name="adj" fmla="val 25000"/>
                <a:gd name="vf" fmla="val 115470"/>
              </a:avLst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5000" r="-15000"/>
              </a:stretch>
            </a:blipFill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8" name="Шестиугольник 17">
              <a:extLst>
                <a:ext uri="{FF2B5EF4-FFF2-40B4-BE49-F238E27FC236}">
                  <a16:creationId xmlns:a16="http://schemas.microsoft.com/office/drawing/2014/main" id="{D30282FB-4F33-9181-6C27-020659CAA3BD}"/>
                </a:ext>
              </a:extLst>
            </p:cNvPr>
            <p:cNvSpPr/>
            <p:nvPr/>
          </p:nvSpPr>
          <p:spPr>
            <a:xfrm>
              <a:off x="2269581" y="2623167"/>
              <a:ext cx="353555" cy="305148"/>
            </a:xfrm>
            <a:prstGeom prst="hexagon">
              <a:avLst>
                <a:gd name="adj" fmla="val 25000"/>
                <a:gd name="vf" fmla="val 115470"/>
              </a:avLst>
            </a:prstGeom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</p:grpSp>
    </p:spTree>
    <p:extLst>
      <p:ext uri="{BB962C8B-B14F-4D97-AF65-F5344CB8AC3E}">
        <p14:creationId xmlns:p14="http://schemas.microsoft.com/office/powerpoint/2010/main" val="14880851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F4E182F6-CFD8-B7BD-858D-7661815B836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59632" y="116632"/>
            <a:ext cx="7259118" cy="1325563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314396"/>
                </a:solidFill>
              </a:rPr>
              <a:t>Судебная практика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CE5A9C5F-8DB2-04A4-464D-5B8A27AC27A6}"/>
              </a:ext>
            </a:extLst>
          </p:cNvPr>
          <p:cNvSpPr txBox="1"/>
          <p:nvPr/>
        </p:nvSpPr>
        <p:spPr>
          <a:xfrm>
            <a:off x="3611521" y="1596156"/>
            <a:ext cx="5353584" cy="504753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400" b="1" dirty="0">
                <a:solidFill>
                  <a:srgbClr val="314396"/>
                </a:solidFill>
                <a:latin typeface="Montserrat" panose="00000500000000000000" pitchFamily="2" charset="-52"/>
              </a:rPr>
              <a:t>Источник: 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база судебных актов и решений «</a:t>
            </a:r>
            <a:r>
              <a:rPr lang="ru-RU" sz="1400" dirty="0" err="1">
                <a:solidFill>
                  <a:srgbClr val="314396"/>
                </a:solidFill>
                <a:latin typeface="Montserrat" panose="00000500000000000000" pitchFamily="2" charset="-52"/>
              </a:rPr>
              <a:t>СудАкт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»;</a:t>
            </a:r>
          </a:p>
          <a:p>
            <a:r>
              <a:rPr lang="ru-RU" sz="1400" b="1" dirty="0">
                <a:solidFill>
                  <a:srgbClr val="314396"/>
                </a:solidFill>
                <a:latin typeface="Montserrat" panose="00000500000000000000" pitchFamily="2" charset="-52"/>
              </a:rPr>
              <a:t>Субъекты: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 </a:t>
            </a:r>
            <a:r>
              <a:rPr lang="ru-RU" sz="1400" u="sng" dirty="0">
                <a:solidFill>
                  <a:srgbClr val="314396"/>
                </a:solidFill>
                <a:latin typeface="Montserrat" panose="00000500000000000000" pitchFamily="2" charset="-52"/>
              </a:rPr>
              <a:t>потерпевшая: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 физ. лицо – Королёва И.В., являющаяся сособственником жилого дома и земельного участка; </a:t>
            </a:r>
            <a:r>
              <a:rPr lang="ru-RU" sz="1400" u="sng" dirty="0">
                <a:solidFill>
                  <a:srgbClr val="314396"/>
                </a:solidFill>
                <a:latin typeface="Montserrat" panose="00000500000000000000" pitchFamily="2" charset="-52"/>
              </a:rPr>
              <a:t>нарушитель: 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физ. лицо –  </a:t>
            </a:r>
            <a:r>
              <a:rPr lang="ru-RU" sz="1400" dirty="0" err="1">
                <a:solidFill>
                  <a:srgbClr val="314396"/>
                </a:solidFill>
                <a:latin typeface="Montserrat" panose="00000500000000000000" pitchFamily="2" charset="-52"/>
              </a:rPr>
              <a:t>Солтус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 О.В, который является собственником смежного земельного участка с участком Королевой И.В.;</a:t>
            </a:r>
          </a:p>
          <a:p>
            <a:pPr algn="just"/>
            <a:r>
              <a:rPr lang="ru-RU" sz="1400" b="1" dirty="0">
                <a:solidFill>
                  <a:srgbClr val="314396"/>
                </a:solidFill>
                <a:latin typeface="Montserrat" panose="00000500000000000000" pitchFamily="2" charset="-52"/>
              </a:rPr>
              <a:t>НПА: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 Федеральный закон от 27.07.2006 № 152-ФЗ (ред. от 14.07.2022) «О персональных данных» (с изм. и доп., вступ. в силу с 01.03.2023); «Гражданский кодекс Российской Федерации (часть первая)» от 30.11.1994 № 51-ФЗ (ред. от 16.04.2022);</a:t>
            </a:r>
          </a:p>
          <a:p>
            <a:pPr algn="just"/>
            <a:r>
              <a:rPr lang="ru-RU" sz="1400" b="1" dirty="0">
                <a:solidFill>
                  <a:srgbClr val="314396"/>
                </a:solidFill>
                <a:latin typeface="Montserrat" panose="00000500000000000000" pitchFamily="2" charset="-52"/>
              </a:rPr>
              <a:t>Способы защиты: 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требование компенсации морального вреда; требование восстановления положения, существовавшего до нарушения права, и пресечения действий, нарушающих право или создающих угрозу его нарушения, т.е. демонтаж видеокамер;</a:t>
            </a:r>
          </a:p>
          <a:p>
            <a:pPr algn="just"/>
            <a:r>
              <a:rPr lang="ru-RU" sz="1400" b="1" dirty="0">
                <a:solidFill>
                  <a:srgbClr val="314396"/>
                </a:solidFill>
                <a:latin typeface="Montserrat" panose="00000500000000000000" pitchFamily="2" charset="-52"/>
              </a:rPr>
              <a:t>Итог: 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исковые требования Королёвой И.В. к </a:t>
            </a:r>
            <a:r>
              <a:rPr lang="ru-RU" sz="1400" dirty="0" err="1">
                <a:solidFill>
                  <a:srgbClr val="314396"/>
                </a:solidFill>
                <a:latin typeface="Montserrat" panose="00000500000000000000" pitchFamily="2" charset="-52"/>
              </a:rPr>
              <a:t>Солтус</a:t>
            </a:r>
            <a:r>
              <a:rPr lang="ru-RU" sz="1400" dirty="0">
                <a:solidFill>
                  <a:srgbClr val="314396"/>
                </a:solidFill>
                <a:latin typeface="Montserrat" panose="00000500000000000000" pitchFamily="2" charset="-52"/>
              </a:rPr>
              <a:t> О.В. о возложении обязанности произвести демонтаж камеры видеонаблюдения, компенсации морального вреда удовлетворены частично. </a:t>
            </a:r>
          </a:p>
          <a:p>
            <a:endParaRPr lang="ru-RU" sz="1400" dirty="0">
              <a:solidFill>
                <a:srgbClr val="314396"/>
              </a:solidFill>
              <a:latin typeface="Montserrat" panose="00000500000000000000" pitchFamily="2" charset="-52"/>
            </a:endParaRPr>
          </a:p>
          <a:p>
            <a:endParaRPr lang="ru-RU" sz="1400" dirty="0">
              <a:solidFill>
                <a:srgbClr val="314396"/>
              </a:solidFill>
              <a:latin typeface="Montserrat" panose="00000500000000000000" pitchFamily="2" charset="-52"/>
            </a:endParaRPr>
          </a:p>
        </p:txBody>
      </p:sp>
      <p:grpSp>
        <p:nvGrpSpPr>
          <p:cNvPr id="6" name="Группа 5">
            <a:extLst>
              <a:ext uri="{FF2B5EF4-FFF2-40B4-BE49-F238E27FC236}">
                <a16:creationId xmlns:a16="http://schemas.microsoft.com/office/drawing/2014/main" id="{41F10E96-6155-DE04-7195-F2E30DB9FDBC}"/>
              </a:ext>
            </a:extLst>
          </p:cNvPr>
          <p:cNvGrpSpPr/>
          <p:nvPr/>
        </p:nvGrpSpPr>
        <p:grpSpPr>
          <a:xfrm>
            <a:off x="143508" y="1628800"/>
            <a:ext cx="3348372" cy="4365104"/>
            <a:chOff x="1883663" y="0"/>
            <a:chExt cx="5376672" cy="6858000"/>
          </a:xfrm>
        </p:grpSpPr>
        <p:sp>
          <p:nvSpPr>
            <p:cNvPr id="7" name="Прямоугольник: скругленные углы 6">
              <a:extLst>
                <a:ext uri="{FF2B5EF4-FFF2-40B4-BE49-F238E27FC236}">
                  <a16:creationId xmlns:a16="http://schemas.microsoft.com/office/drawing/2014/main" id="{B01B9020-7E2E-7BE6-FEE4-D17EB7C598BE}"/>
                </a:ext>
              </a:extLst>
            </p:cNvPr>
            <p:cNvSpPr/>
            <p:nvPr/>
          </p:nvSpPr>
          <p:spPr>
            <a:xfrm>
              <a:off x="1883663" y="0"/>
              <a:ext cx="5376672" cy="6858000"/>
            </a:xfrm>
            <a:prstGeom prst="roundRect">
              <a:avLst/>
            </a:prstGeom>
            <a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 l="-14000" r="-14000"/>
              </a:stretch>
            </a:blip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1">
                <a:tint val="50000"/>
                <a:hueOff val="0"/>
                <a:satOff val="0"/>
                <a:lumOff val="0"/>
                <a:alphaOff val="0"/>
              </a:schemeClr>
            </a:effectRef>
            <a:fontRef idx="minor">
              <a:schemeClr val="lt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8" name="Полилиния: фигура 7">
              <a:extLst>
                <a:ext uri="{FF2B5EF4-FFF2-40B4-BE49-F238E27FC236}">
                  <a16:creationId xmlns:a16="http://schemas.microsoft.com/office/drawing/2014/main" id="{2CB6D1B0-CEAE-BBF6-C156-2ED5824E5138}"/>
                </a:ext>
              </a:extLst>
            </p:cNvPr>
            <p:cNvSpPr/>
            <p:nvPr/>
          </p:nvSpPr>
          <p:spPr>
            <a:xfrm>
              <a:off x="2098730" y="2743200"/>
              <a:ext cx="4140037" cy="4114800"/>
            </a:xfrm>
            <a:custGeom>
              <a:avLst/>
              <a:gdLst>
                <a:gd name="connsiteX0" fmla="*/ 0 w 4140037"/>
                <a:gd name="connsiteY0" fmla="*/ 0 h 4114800"/>
                <a:gd name="connsiteX1" fmla="*/ 4140037 w 4140037"/>
                <a:gd name="connsiteY1" fmla="*/ 0 h 4114800"/>
                <a:gd name="connsiteX2" fmla="*/ 4140037 w 4140037"/>
                <a:gd name="connsiteY2" fmla="*/ 4114800 h 4114800"/>
                <a:gd name="connsiteX3" fmla="*/ 0 w 4140037"/>
                <a:gd name="connsiteY3" fmla="*/ 4114800 h 4114800"/>
                <a:gd name="connsiteX4" fmla="*/ 0 w 4140037"/>
                <a:gd name="connsiteY4" fmla="*/ 0 h 4114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140037" h="4114800">
                  <a:moveTo>
                    <a:pt x="0" y="0"/>
                  </a:moveTo>
                  <a:lnTo>
                    <a:pt x="4140037" y="0"/>
                  </a:lnTo>
                  <a:lnTo>
                    <a:pt x="4140037" y="4114800"/>
                  </a:lnTo>
                  <a:lnTo>
                    <a:pt x="0" y="4114800"/>
                  </a:lnTo>
                  <a:lnTo>
                    <a:pt x="0" y="0"/>
                  </a:lnTo>
                  <a:close/>
                </a:path>
              </a:pathLst>
            </a:custGeom>
            <a:noFill/>
            <a:ln>
              <a:noFill/>
            </a:ln>
            <a:sp3d/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5100" tIns="165100" rIns="165100" bIns="165100" numCol="1" spcCol="1270" anchor="b" anchorCtr="0">
              <a:noAutofit/>
            </a:bodyPr>
            <a:lstStyle/>
            <a:p>
              <a:pPr marL="0" lvl="0" indent="0" algn="l" defTabSz="28892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  <a:buNone/>
              </a:pPr>
              <a:endParaRPr lang="ru-RU" sz="6500" kern="1200"/>
            </a:p>
          </p:txBody>
        </p:sp>
      </p:grpSp>
    </p:spTree>
    <p:extLst>
      <p:ext uri="{BB962C8B-B14F-4D97-AF65-F5344CB8AC3E}">
        <p14:creationId xmlns:p14="http://schemas.microsoft.com/office/powerpoint/2010/main" val="3967742081"/>
      </p:ext>
    </p:extLst>
  </p:cSld>
  <p:clrMapOvr>
    <a:masterClrMapping/>
  </p:clrMapOvr>
</p:sld>
</file>

<file path=ppt/theme/theme1.xml><?xml version="1.0" encoding="utf-8"?>
<a:theme xmlns:a="http://schemas.openxmlformats.org/drawingml/2006/main" name="%d0%91%d0%be%d0%bb %d1%80%d0%b5%d0%ba%d1%82%d0%be%d1%80%d0%b0%d1%82 27.01.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ол ректорат 27.01.20" id="{F8499B98-8D28-4115-8E99-3C440EF040E9}" vid="{B7E5174C-05E6-4424-B4B5-564B09469C49}"/>
    </a:ext>
  </a:extLst>
</a:theme>
</file>

<file path=ppt/theme/theme2.xml><?xml version="1.0" encoding="utf-8"?>
<a:theme xmlns:a="http://schemas.openxmlformats.org/drawingml/2006/main" name="1_%d0%91%d0%be%d0%bb %d1%80%d0%b5%d0%ba%d1%82%d0%be%d1%80%d0%b0%d1%82 27.01.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ол ректорат 27.01.20" id="{F8499B98-8D28-4115-8E99-3C440EF040E9}" vid="{B7E5174C-05E6-4424-B4B5-564B09469C49}"/>
    </a:ext>
  </a:extLst>
</a:theme>
</file>

<file path=ppt/theme/theme3.xml><?xml version="1.0" encoding="utf-8"?>
<a:theme xmlns:a="http://schemas.openxmlformats.org/drawingml/2006/main" name="2_%d0%91%d0%be%d0%bb %d1%80%d0%b5%d0%ba%d1%82%d0%be%d1%80%d0%b0%d1%82 27.01.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ол ректорат 27.01.20" id="{F8499B98-8D28-4115-8E99-3C440EF040E9}" vid="{B7E5174C-05E6-4424-B4B5-564B09469C49}"/>
    </a:ext>
  </a:extLst>
</a:theme>
</file>

<file path=ppt/theme/theme4.xml><?xml version="1.0" encoding="utf-8"?>
<a:theme xmlns:a="http://schemas.openxmlformats.org/drawingml/2006/main" name="3_%d0%91%d0%be%d0%bb %d1%80%d0%b5%d0%ba%d1%82%d0%be%d1%80%d0%b0%d1%82 27.01.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ол ректорат 27.01.20" id="{F8499B98-8D28-4115-8E99-3C440EF040E9}" vid="{B7E5174C-05E6-4424-B4B5-564B09469C49}"/>
    </a:ext>
  </a:extLst>
</a:theme>
</file>

<file path=ppt/theme/theme5.xml><?xml version="1.0" encoding="utf-8"?>
<a:theme xmlns:a="http://schemas.openxmlformats.org/drawingml/2006/main" name="4_%d0%91%d0%be%d0%bb %d1%80%d0%b5%d0%ba%d1%82%d0%be%d1%80%d0%b0%d1%82 27.01.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ол ректорат 27.01.20" id="{F8499B98-8D28-4115-8E99-3C440EF040E9}" vid="{B7E5174C-05E6-4424-B4B5-564B09469C49}"/>
    </a:ext>
  </a:extLst>
</a:theme>
</file>

<file path=ppt/theme/theme6.xml><?xml version="1.0" encoding="utf-8"?>
<a:theme xmlns:a="http://schemas.openxmlformats.org/drawingml/2006/main" name="5_%d0%91%d0%be%d0%bb %d1%80%d0%b5%d0%ba%d1%82%d0%be%d1%80%d0%b0%d1%82 27.01.20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Бол ректорат 27.01.20" id="{F8499B98-8D28-4115-8E99-3C440EF040E9}" vid="{B7E5174C-05E6-4424-B4B5-564B09469C49}"/>
    </a:ext>
  </a:extLst>
</a:theme>
</file>

<file path=ppt/theme/theme7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31042A254C5F2844BDA8BA7C7A805D14" ma:contentTypeVersion="2" ma:contentTypeDescription="Создание документа." ma:contentTypeScope="" ma:versionID="e1cc58da3d1d26cb283cced1acd6f311">
  <xsd:schema xmlns:xsd="http://www.w3.org/2001/XMLSchema" xmlns:xs="http://www.w3.org/2001/XMLSchema" xmlns:p="http://schemas.microsoft.com/office/2006/metadata/properties" xmlns:ns2="cf3e9ed5-b19d-4331-a8c7-40ad0a52a99f" targetNamespace="http://schemas.microsoft.com/office/2006/metadata/properties" ma:root="true" ma:fieldsID="a61b216ce2d1a0779e64f236245904ec" ns2:_="">
    <xsd:import namespace="cf3e9ed5-b19d-4331-a8c7-40ad0a52a99f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f3e9ed5-b19d-4331-a8c7-40ad0a52a99f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6D95F6D1-33AF-4542-AEE2-359D428D6AFB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BD617AC2-5ED0-40A5-AE72-F2ED67D7AC84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cf3e9ed5-b19d-4331-a8c7-40ad0a52a99f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</TotalTime>
  <Words>833</Words>
  <Application>Microsoft Office PowerPoint</Application>
  <PresentationFormat>Экран (4:3)</PresentationFormat>
  <Paragraphs>70</Paragraphs>
  <Slides>8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6</vt:i4>
      </vt:variant>
      <vt:variant>
        <vt:lpstr>Заголовки слайдов</vt:lpstr>
      </vt:variant>
      <vt:variant>
        <vt:i4>8</vt:i4>
      </vt:variant>
    </vt:vector>
  </HeadingPairs>
  <TitlesOfParts>
    <vt:vector size="19" baseType="lpstr">
      <vt:lpstr>Arial</vt:lpstr>
      <vt:lpstr>Calibri</vt:lpstr>
      <vt:lpstr>Calibri Light</vt:lpstr>
      <vt:lpstr>Montserrat</vt:lpstr>
      <vt:lpstr>Times New Roman</vt:lpstr>
      <vt:lpstr>%d0%91%d0%be%d0%bb %d1%80%d0%b5%d0%ba%d1%82%d0%be%d1%80%d0%b0%d1%82 27.01.20</vt:lpstr>
      <vt:lpstr>1_%d0%91%d0%be%d0%bb %d1%80%d0%b5%d0%ba%d1%82%d0%be%d1%80%d0%b0%d1%82 27.01.20</vt:lpstr>
      <vt:lpstr>2_%d0%91%d0%be%d0%bb %d1%80%d0%b5%d0%ba%d1%82%d0%be%d1%80%d0%b0%d1%82 27.01.20</vt:lpstr>
      <vt:lpstr>3_%d0%91%d0%be%d0%bb %d1%80%d0%b5%d0%ba%d1%82%d0%be%d1%80%d0%b0%d1%82 27.01.20</vt:lpstr>
      <vt:lpstr>4_%d0%91%d0%be%d0%bb %d1%80%d0%b5%d0%ba%d1%82%d0%be%d1%80%d0%b0%d1%82 27.01.20</vt:lpstr>
      <vt:lpstr>5_%d0%91%d0%be%d0%bb %d1%80%d0%b5%d0%ba%d1%82%d0%be%d1%80%d0%b0%d1%82 27.01.20</vt:lpstr>
      <vt:lpstr>          Применение средств видеонаблюдения  в аспекте взаимосвязи  с правом  на неприкосновенность частной жизни</vt:lpstr>
      <vt:lpstr>Автор</vt:lpstr>
      <vt:lpstr>Нормативно-правовые акты</vt:lpstr>
      <vt:lpstr>Нормативно-правовые акты</vt:lpstr>
      <vt:lpstr>Что такое  «системы видеонаблюдения»?</vt:lpstr>
      <vt:lpstr>Основания ограничения  и пределы вмешательства</vt:lpstr>
      <vt:lpstr>Типичные нарушения</vt:lpstr>
      <vt:lpstr>Судебная практика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  Субъекты  гражданского права</dc:title>
  <dc:creator>Ольга</dc:creator>
  <cp:lastModifiedBy>Шишкова Мария Петровна</cp:lastModifiedBy>
  <cp:revision>4</cp:revision>
  <dcterms:created xsi:type="dcterms:W3CDTF">2022-02-15T09:50:28Z</dcterms:created>
  <dcterms:modified xsi:type="dcterms:W3CDTF">2023-04-20T23:03:16Z</dcterms:modified>
</cp:coreProperties>
</file>