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</p:sldMasterIdLst>
  <p:notesMasterIdLst>
    <p:notesMasterId r:id="rId14"/>
  </p:notesMasterIdLst>
  <p:sldIdLst>
    <p:sldId id="256" r:id="rId2"/>
    <p:sldId id="260" r:id="rId3"/>
    <p:sldId id="261" r:id="rId4"/>
    <p:sldId id="257" r:id="rId5"/>
    <p:sldId id="268" r:id="rId6"/>
    <p:sldId id="264" r:id="rId7"/>
    <p:sldId id="258" r:id="rId8"/>
    <p:sldId id="262" r:id="rId9"/>
    <p:sldId id="265" r:id="rId10"/>
    <p:sldId id="266" r:id="rId11"/>
    <p:sldId id="267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FCFF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53" autoAdjust="0"/>
    <p:restoredTop sz="94660"/>
  </p:normalViewPr>
  <p:slideViewPr>
    <p:cSldViewPr>
      <p:cViewPr>
        <p:scale>
          <a:sx n="70" d="100"/>
          <a:sy n="70" d="100"/>
        </p:scale>
        <p:origin x="-131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2A463-C1BE-4E2B-9EC7-40FBA1249443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EEF35-A268-418D-B2C1-56A0DDB77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75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EEF35-A268-418D-B2C1-56A0DDB778B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59B8-54CB-4346-8E8E-E173106DF1D7}" type="datetime1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4992-B279-41C5-A12B-DD28C77DF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21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B0CD-B31B-4B21-950F-4E6182C23000}" type="datetime1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4992-B279-41C5-A12B-DD28C77DF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16FD-20EA-482E-ACE6-AA2334D4A845}" type="datetime1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4992-B279-41C5-A12B-DD28C77DF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8E43-9F4C-4149-9468-26153046C66A}" type="datetime1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4992-B279-41C5-A12B-DD28C77DF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0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272A-B419-466C-9009-8C55B8965254}" type="datetime1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4992-B279-41C5-A12B-DD28C77DF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BCEB-3958-499A-8B16-86C653A077BB}" type="datetime1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4992-B279-41C5-A12B-DD28C77DF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2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F949-831B-42C6-BF1C-A73EB6FA1F45}" type="datetime1">
              <a:rPr lang="ru-RU" smtClean="0"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4992-B279-41C5-A12B-DD28C77DF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59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81-6792-40A4-9A96-86307F7BEBAB}" type="datetime1">
              <a:rPr lang="ru-RU" smtClean="0"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4992-B279-41C5-A12B-DD28C77DF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4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F089-C9FE-4238-A835-41274AE7B7C7}" type="datetime1">
              <a:rPr lang="ru-RU" smtClean="0"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4992-B279-41C5-A12B-DD28C77DF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7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60FB-250A-4F86-93B1-8D5BFFA51F10}" type="datetime1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4992-B279-41C5-A12B-DD28C77DF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4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B21D-1B0B-4107-82F9-C2010414C88C}" type="datetime1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4992-B279-41C5-A12B-DD28C77DF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CD2A4-86AC-4ECC-AF97-CDF961CF9C82}" type="datetime1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44992-B279-41C5-A12B-DD28C77DF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00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4000" t="55000" r="-2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43" y="967196"/>
            <a:ext cx="4066679" cy="296586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268760"/>
            <a:ext cx="6720565" cy="237626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Реакция кросс-сочетания </a:t>
            </a:r>
            <a:br>
              <a:rPr lang="ru-RU" sz="32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Сузуки-Мияура </a:t>
            </a:r>
            <a:br>
              <a:rPr lang="ru-RU" sz="32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 применением полимерных палладиевых катализаторов</a:t>
            </a:r>
            <a:endParaRPr lang="ru-RU" sz="3200" dirty="0"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869160"/>
            <a:ext cx="5796136" cy="1008856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Бахвалова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Елена Сергеевна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 2 курса кафедры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БТиХ</a:t>
            </a:r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 18.04.01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Химия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технология БАВ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9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" r="1498"/>
          <a:stretch/>
        </p:blipFill>
        <p:spPr bwMode="auto">
          <a:xfrm>
            <a:off x="4038378" y="518719"/>
            <a:ext cx="4613083" cy="327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5474" y="0"/>
            <a:ext cx="6798894" cy="510778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Биметаллические каталитические системы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771831"/>
              </p:ext>
            </p:extLst>
          </p:nvPr>
        </p:nvGraphicFramePr>
        <p:xfrm>
          <a:off x="467544" y="3809621"/>
          <a:ext cx="8208912" cy="296641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02174"/>
                <a:gridCol w="2102282"/>
                <a:gridCol w="2052228"/>
                <a:gridCol w="2052228"/>
              </a:tblGrid>
              <a:tr h="40609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Катализатор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Au,</a:t>
                      </a:r>
                      <a:r>
                        <a:rPr lang="en-US" sz="1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800" b="0" dirty="0" err="1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одержание</a:t>
                      </a:r>
                      <a:r>
                        <a:rPr lang="ru-RU" sz="1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en-US" sz="1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Конверсия,</a:t>
                      </a:r>
                      <a:r>
                        <a:rPr lang="ru-RU" sz="1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8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Au/MN100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1.75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&lt;5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28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/MN100-1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1.16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95.6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8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Au-</a:t>
                      </a:r>
                      <a:r>
                        <a:rPr lang="en-US" sz="1800" b="0" dirty="0" err="1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/MN100-1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1.80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98.5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28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/MN100-2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82.3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8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Au-</a:t>
                      </a:r>
                      <a:r>
                        <a:rPr lang="en-US" sz="1800" b="0" dirty="0" err="1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/MN100-2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2.35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94.5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28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/MN100-3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26.3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8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Au-</a:t>
                      </a:r>
                      <a:r>
                        <a:rPr lang="en-US" sz="1800" b="0" dirty="0" err="1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/MN100-3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2.15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73.3</a:t>
                      </a:r>
                      <a:endParaRPr lang="ru-RU" sz="1800" b="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691680" y="618956"/>
            <a:ext cx="2232248" cy="1225868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GB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CN)</a:t>
            </a:r>
            <a:r>
              <a:rPr lang="en-GB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0432" y="114697"/>
            <a:ext cx="576064" cy="442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97445" y="1065701"/>
            <a:ext cx="3750335" cy="2358308"/>
            <a:chOff x="97445" y="1065701"/>
            <a:chExt cx="3750335" cy="235830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547664" y="2708920"/>
              <a:ext cx="2300116" cy="715089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Наночастица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типа </a:t>
              </a:r>
            </a:p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ядро-оболочка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97445" y="1065701"/>
              <a:ext cx="2150262" cy="2219283"/>
              <a:chOff x="97445" y="1065701"/>
              <a:chExt cx="2150262" cy="2219283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colorTemperature colorTemp="88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73628">
                <a:off x="97445" y="1065701"/>
                <a:ext cx="1518346" cy="1264404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1602979" y="2101191"/>
                <a:ext cx="6447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</a:t>
                </a:r>
                <a:endParaRPr lang="ru-RU" sz="2800" dirty="0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798995" y="2761764"/>
                <a:ext cx="6046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</a:t>
                </a:r>
                <a:endParaRPr lang="ru-RU" sz="2800" dirty="0"/>
              </a:p>
            </p:txBody>
          </p:sp>
          <p:cxnSp>
            <p:nvCxnSpPr>
              <p:cNvPr id="11" name="Прямая со стрелкой 10"/>
              <p:cNvCxnSpPr/>
              <p:nvPr/>
            </p:nvCxnSpPr>
            <p:spPr>
              <a:xfrm flipH="1" flipV="1">
                <a:off x="971600" y="2276873"/>
                <a:ext cx="113874" cy="60248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 flipH="1" flipV="1">
                <a:off x="1043608" y="1773164"/>
                <a:ext cx="648072" cy="5037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Стрелка вниз 6"/>
          <p:cNvSpPr/>
          <p:nvPr/>
        </p:nvSpPr>
        <p:spPr>
          <a:xfrm>
            <a:off x="7740352" y="692696"/>
            <a:ext cx="360040" cy="50405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7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7482" y="0"/>
            <a:ext cx="6798894" cy="57888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Выводы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60432" y="114697"/>
            <a:ext cx="576064" cy="442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0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5731" y="4437112"/>
            <a:ext cx="4680520" cy="19750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золота в состав катализаторов позволяет существенно увеличить активность образцов с низким содержанием палладия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" r="1498"/>
          <a:stretch/>
        </p:blipFill>
        <p:spPr bwMode="auto">
          <a:xfrm>
            <a:off x="5076056" y="3903095"/>
            <a:ext cx="3816424" cy="270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35551" y="692696"/>
            <a:ext cx="5128537" cy="34732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полимерных палладий содержащих каталитических систем важно сочетание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типа полимера.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результат был получен при сочетании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MN100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PdCl</a:t>
            </a:r>
            <a:r>
              <a:rPr lang="ru-RU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ru-RU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CN)</a:t>
            </a:r>
            <a:r>
              <a:rPr lang="ru-RU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Конверсия 4-броманизола достигла 98% с селективностью по 4-м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етоксибифенилу более 90%.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956376" y="4509120"/>
            <a:ext cx="288032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5724128" y="2708920"/>
            <a:ext cx="576064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06743"/>
            <a:ext cx="3024336" cy="289832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444208" y="706493"/>
            <a:ext cx="2232248" cy="44267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PdCl</a:t>
            </a:r>
            <a:r>
              <a:rPr lang="ru-RU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 trans="65000" scaling="100"/>
                    </a14:imgEffect>
                    <a14:imgEffect>
                      <a14:sharpenSoften amount="-82000"/>
                    </a14:imgEffect>
                    <a14:imgEffect>
                      <a14:saturation sat="120000"/>
                    </a14:imgEffect>
                    <a14:imgEffect>
                      <a14:brightnessContrast bright="25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" t="35004" r="-250" b="15590"/>
          <a:stretch/>
        </p:blipFill>
        <p:spPr bwMode="auto">
          <a:xfrm>
            <a:off x="35496" y="3861048"/>
            <a:ext cx="9022888" cy="3055167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8748" y="-171400"/>
            <a:ext cx="55915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 w="3155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800" b="1" dirty="0" smtClean="0">
                <a:ln w="3155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 внимание!</a:t>
            </a:r>
            <a:endParaRPr lang="ru-RU" sz="8800" b="1" dirty="0">
              <a:ln w="31550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784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5832648" cy="14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5923486" y="764704"/>
            <a:ext cx="3689074" cy="1989249"/>
          </a:xfrm>
          <a:prstGeom prst="snip1Rect">
            <a:avLst>
              <a:gd name="adj" fmla="val 0"/>
            </a:avLst>
          </a:prstGeom>
          <a:noFill/>
          <a:ln>
            <a:headEnd/>
            <a:tailEnd/>
          </a:ln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700" dirty="0">
                <a:effectLst/>
                <a:latin typeface="Times New Roman"/>
                <a:ea typeface="Calibri"/>
                <a:cs typeface="Times New Roman"/>
              </a:rPr>
              <a:t>R</a:t>
            </a:r>
            <a:r>
              <a:rPr lang="ru-RU" sz="1700" dirty="0">
                <a:effectLst/>
                <a:latin typeface="Times New Roman"/>
                <a:ea typeface="Calibri"/>
                <a:cs typeface="Times New Roman"/>
              </a:rPr>
              <a:t> = алкил, </a:t>
            </a:r>
            <a:r>
              <a:rPr lang="en-US" sz="1700" dirty="0">
                <a:effectLst/>
                <a:latin typeface="Times New Roman"/>
                <a:ea typeface="Calibri"/>
                <a:cs typeface="Times New Roman"/>
              </a:rPr>
              <a:t>H</a:t>
            </a:r>
            <a:endParaRPr lang="ru-RU" sz="17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700" dirty="0">
                <a:effectLst/>
                <a:latin typeface="Times New Roman"/>
                <a:ea typeface="Calibri"/>
                <a:cs typeface="Times New Roman"/>
              </a:rPr>
              <a:t>R</a:t>
            </a:r>
            <a:r>
              <a:rPr lang="ru-RU" sz="1700" baseline="30000" dirty="0">
                <a:effectLst/>
                <a:latin typeface="Times New Roman"/>
                <a:ea typeface="Calibri"/>
                <a:cs typeface="Times New Roman"/>
              </a:rPr>
              <a:t>1 </a:t>
            </a:r>
            <a:r>
              <a:rPr lang="ru-RU" sz="1700" dirty="0">
                <a:effectLst/>
                <a:latin typeface="Times New Roman"/>
                <a:ea typeface="Calibri"/>
                <a:cs typeface="Times New Roman"/>
              </a:rPr>
              <a:t>= </a:t>
            </a:r>
            <a:r>
              <a:rPr lang="ru-RU" sz="1700" dirty="0" smtClean="0">
                <a:effectLst/>
                <a:latin typeface="Times New Roman"/>
                <a:ea typeface="Calibri"/>
                <a:cs typeface="Times New Roman"/>
              </a:rPr>
              <a:t>алкил</a:t>
            </a:r>
            <a:r>
              <a:rPr lang="ru-RU" sz="1700" dirty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700" dirty="0" err="1">
                <a:effectLst/>
                <a:latin typeface="Times New Roman"/>
                <a:ea typeface="Calibri"/>
                <a:cs typeface="Times New Roman"/>
              </a:rPr>
              <a:t>арил</a:t>
            </a:r>
            <a:r>
              <a:rPr lang="ru-RU" sz="1700" dirty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700" dirty="0" err="1">
                <a:effectLst/>
                <a:latin typeface="Times New Roman"/>
                <a:ea typeface="Calibri"/>
                <a:cs typeface="Times New Roman"/>
              </a:rPr>
              <a:t>алкенил</a:t>
            </a:r>
            <a:endParaRPr lang="ru-RU" sz="17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700" dirty="0">
                <a:effectLst/>
                <a:latin typeface="Times New Roman"/>
                <a:ea typeface="Calibri"/>
                <a:cs typeface="Times New Roman"/>
              </a:rPr>
              <a:t>R</a:t>
            </a:r>
            <a:r>
              <a:rPr lang="ru-RU" sz="1700" baseline="30000" dirty="0">
                <a:effectLst/>
                <a:latin typeface="Times New Roman"/>
                <a:ea typeface="Calibri"/>
                <a:cs typeface="Times New Roman"/>
              </a:rPr>
              <a:t>2 </a:t>
            </a:r>
            <a:r>
              <a:rPr lang="ru-RU" sz="1700" dirty="0">
                <a:effectLst/>
                <a:latin typeface="Times New Roman"/>
                <a:ea typeface="Calibri"/>
                <a:cs typeface="Times New Roman"/>
              </a:rPr>
              <a:t>= алкил, </a:t>
            </a:r>
            <a:r>
              <a:rPr lang="ru-RU" sz="1700" dirty="0" err="1">
                <a:effectLst/>
                <a:latin typeface="Times New Roman"/>
                <a:ea typeface="Calibri"/>
                <a:cs typeface="Times New Roman"/>
              </a:rPr>
              <a:t>арил</a:t>
            </a:r>
            <a:r>
              <a:rPr lang="ru-RU" sz="1700" dirty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700" dirty="0" err="1">
                <a:effectLst/>
                <a:latin typeface="Times New Roman"/>
                <a:ea typeface="Calibri"/>
                <a:cs typeface="Times New Roman"/>
              </a:rPr>
              <a:t>алкенил</a:t>
            </a:r>
            <a:r>
              <a:rPr lang="ru-RU" sz="1700" dirty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1700" dirty="0" err="1">
                <a:effectLst/>
                <a:latin typeface="Times New Roman"/>
                <a:ea typeface="Calibri"/>
                <a:cs typeface="Times New Roman"/>
              </a:rPr>
              <a:t>аллил</a:t>
            </a:r>
            <a:endParaRPr lang="ru-RU" sz="17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700" dirty="0">
                <a:effectLst/>
                <a:latin typeface="Times New Roman"/>
                <a:ea typeface="Calibri"/>
                <a:cs typeface="Times New Roman"/>
              </a:rPr>
              <a:t>X</a:t>
            </a:r>
            <a:r>
              <a:rPr lang="ru-RU" sz="1700" dirty="0">
                <a:effectLst/>
                <a:latin typeface="Times New Roman"/>
                <a:ea typeface="Calibri"/>
                <a:cs typeface="Times New Roman"/>
              </a:rPr>
              <a:t> = </a:t>
            </a:r>
            <a:r>
              <a:rPr lang="en-US" sz="1700" dirty="0">
                <a:effectLst/>
                <a:latin typeface="Times New Roman"/>
                <a:ea typeface="Calibri"/>
                <a:cs typeface="Times New Roman"/>
              </a:rPr>
              <a:t>Cl, Br, I </a:t>
            </a:r>
            <a:r>
              <a:rPr lang="ru-RU" sz="1700" dirty="0">
                <a:effectLst/>
                <a:latin typeface="Times New Roman"/>
                <a:ea typeface="Calibri"/>
                <a:cs typeface="Times New Roman"/>
              </a:rPr>
              <a:t>и др.</a:t>
            </a:r>
            <a:endParaRPr lang="ru-RU" sz="17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68049"/>
            <a:ext cx="6192688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Характеристика реакции Сузуки-Мияура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068960"/>
            <a:ext cx="4441825" cy="25538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Мягкие условия реакции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производных бороновых кислот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отделения побочных продуктов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5497" y="2492896"/>
            <a:ext cx="9072288" cy="432764"/>
            <a:chOff x="35497" y="2492896"/>
            <a:chExt cx="9072288" cy="432764"/>
          </a:xfrm>
        </p:grpSpPr>
        <p:sp>
          <p:nvSpPr>
            <p:cNvPr id="17" name="Скругленный прямоугольник 16"/>
            <p:cNvSpPr/>
            <p:nvPr/>
          </p:nvSpPr>
          <p:spPr bwMode="auto">
            <a:xfrm>
              <a:off x="35497" y="2493860"/>
              <a:ext cx="2376263" cy="4318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7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Кросс-сочетание </a:t>
              </a:r>
              <a:r>
                <a:rPr lang="ru-RU" sz="17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Соногашира</a:t>
              </a:r>
              <a:endParaRPr lang="ru-RU" sz="17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 bwMode="auto">
            <a:xfrm>
              <a:off x="6948264" y="2492896"/>
              <a:ext cx="2159521" cy="4318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Крос</a:t>
              </a:r>
              <a:r>
                <a:rPr lang="ru-RU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-сочетание </a:t>
              </a:r>
              <a:r>
                <a:rPr lang="ru-RU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Стилле</a:t>
              </a:r>
              <a:endPara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 bwMode="auto">
            <a:xfrm>
              <a:off x="4572000" y="2493860"/>
              <a:ext cx="2376264" cy="4318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7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Кросс-сочетание </a:t>
              </a:r>
              <a:r>
                <a:rPr lang="ru-RU" sz="17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Негиши</a:t>
              </a:r>
              <a:endParaRPr lang="ru-RU" sz="17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 bwMode="auto">
            <a:xfrm>
              <a:off x="2411760" y="2492896"/>
              <a:ext cx="2160240" cy="4318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7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Кросс-сочетание Хека</a:t>
              </a:r>
              <a:endParaRPr lang="ru-RU" sz="17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5496" y="3068960"/>
            <a:ext cx="9073008" cy="3771328"/>
            <a:chOff x="35496" y="3068960"/>
            <a:chExt cx="9073008" cy="377132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35496" y="5733256"/>
              <a:ext cx="9073008" cy="1107032"/>
              <a:chOff x="35496" y="5733256"/>
              <a:chExt cx="9073008" cy="1107032"/>
            </a:xfrm>
          </p:grpSpPr>
          <p:pic>
            <p:nvPicPr>
              <p:cNvPr id="7" name="Picture 2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5733256"/>
                <a:ext cx="1907704" cy="1079987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8" name="Рисунок 7" descr="ÐÐ°ÑÑÐ¸Ð½ÐºÐ¸ Ð¿Ð¾ Ð·Ð°Ð¿ÑÐ¾ÑÑ Abbott Laboratories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298" b="21039"/>
              <a:stretch/>
            </p:blipFill>
            <p:spPr bwMode="auto">
              <a:xfrm>
                <a:off x="3563888" y="5733256"/>
                <a:ext cx="1826866" cy="110703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9" name="Рисунок 8" descr="ÐÐ°ÑÑÐ¸Ð½ÐºÐ¸ Ð¿Ð¾ Ð·Ð°Ð¿ÑÐ¾ÑÑ Pfizer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5733256"/>
                <a:ext cx="1944216" cy="10801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Рисунок 9" descr="ÐÐ°ÑÑÐ¸Ð½ÐºÐ¸ Ð¿Ð¾ Ð·Ð°Ð¿ÑÐ¾ÑÑ merck ÑÐ°ÑÐ¼Ð°ÑÐµÐ²ÑÐ¸ÑÐµÑÐºÐ°Ñ ÐºÐ¾Ð¼Ð¿Ð°Ð½Ð¸Ñ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9712" y="5750967"/>
                <a:ext cx="1585645" cy="10622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Рисунок 10" descr="ÐÐ°ÑÑÐ¸Ð½ÐºÐ¸ Ð¿Ð¾ Ð·Ð°Ð¿ÑÐ¾ÑÑ Boehringer Ingelheim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5877272"/>
                <a:ext cx="1701526" cy="7920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4572000" y="3068960"/>
              <a:ext cx="4441825" cy="255389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Продукты: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Аналоги природных БАВ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Фармакологически активные вещества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Жидкие кристаллы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Полимеры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604088" y="116632"/>
            <a:ext cx="432408" cy="4388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379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4624"/>
            <a:ext cx="7704856" cy="510778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Катализаторы кросс-сочетания Сузуки-Мияура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502080"/>
              </p:ext>
            </p:extLst>
          </p:nvPr>
        </p:nvGraphicFramePr>
        <p:xfrm>
          <a:off x="971600" y="1844824"/>
          <a:ext cx="7200800" cy="177098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80320"/>
                <a:gridCol w="4320480"/>
              </a:tblGrid>
              <a:tr h="9060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Гомогенные комплексы </a:t>
                      </a:r>
                      <a:r>
                        <a:rPr lang="en-US" sz="2000" b="0" dirty="0" err="1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endParaRPr lang="ru-RU" sz="2000" b="0" dirty="0" smtClean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ru-RU" sz="20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стабилизированный фосфор- или азотсодержащими </a:t>
                      </a:r>
                      <a:r>
                        <a:rPr lang="ru-RU" sz="2000" b="0" dirty="0" err="1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лигандами</a:t>
                      </a:r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0" dirty="0" smtClean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8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err="1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Безлигандные</a:t>
                      </a:r>
                      <a:r>
                        <a:rPr lang="ru-RU" sz="20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катализаторы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/C, </a:t>
                      </a:r>
                      <a:r>
                        <a:rPr lang="en-US" sz="2000" b="0" dirty="0" err="1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ru-RU" sz="20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dirty="0" err="1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ru-RU" sz="2000" b="0" baseline="-2500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dirty="0" err="1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MgO</a:t>
                      </a:r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ru-RU" sz="20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dirty="0" err="1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ru-RU" sz="2000" b="0" baseline="-2500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PdCl</a:t>
                      </a:r>
                      <a:r>
                        <a:rPr lang="en-US" sz="2000" b="0" baseline="-2500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</a:t>
                      </a:r>
                      <a:r>
                        <a:rPr lang="en-US" sz="2000" b="0" baseline="-2500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COO)</a:t>
                      </a:r>
                      <a:r>
                        <a:rPr lang="en-US" sz="2000" b="0" baseline="-2500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dirty="0" smtClean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44" name="Группа 43"/>
          <p:cNvGrpSpPr/>
          <p:nvPr/>
        </p:nvGrpSpPr>
        <p:grpSpPr>
          <a:xfrm>
            <a:off x="107505" y="692696"/>
            <a:ext cx="8900324" cy="3824983"/>
            <a:chOff x="107505" y="684137"/>
            <a:chExt cx="8900324" cy="382498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3" r="9908" b="58600"/>
            <a:stretch/>
          </p:blipFill>
          <p:spPr bwMode="auto">
            <a:xfrm rot="5400000">
              <a:off x="-1408943" y="2200585"/>
              <a:ext cx="3824983" cy="7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56745" r="3210" b="2644"/>
            <a:stretch/>
          </p:blipFill>
          <p:spPr bwMode="auto">
            <a:xfrm rot="5400000">
              <a:off x="6717907" y="2219197"/>
              <a:ext cx="3816424" cy="763421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2332121" y="4725145"/>
            <a:ext cx="6632367" cy="1804749"/>
            <a:chOff x="2332121" y="4725145"/>
            <a:chExt cx="6632367" cy="1804749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22" t="80971" r="66448" b="1067"/>
            <a:stretch/>
          </p:blipFill>
          <p:spPr bwMode="auto">
            <a:xfrm rot="967628">
              <a:off x="2332121" y="5613666"/>
              <a:ext cx="469899" cy="530095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43" name="Группа 42"/>
            <p:cNvGrpSpPr/>
            <p:nvPr/>
          </p:nvGrpSpPr>
          <p:grpSpPr>
            <a:xfrm>
              <a:off x="3563888" y="4725145"/>
              <a:ext cx="5400600" cy="1804749"/>
              <a:chOff x="3491880" y="4725145"/>
              <a:chExt cx="5400600" cy="1804749"/>
            </a:xfrm>
          </p:grpSpPr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5868144" y="4725145"/>
                <a:ext cx="3024336" cy="1804749"/>
              </a:xfrm>
              <a:prstGeom prst="round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кластеры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наночастицы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растворимые комплексы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молекулярные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формы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металлический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Стрелка вправо 41"/>
              <p:cNvSpPr/>
              <p:nvPr/>
            </p:nvSpPr>
            <p:spPr>
              <a:xfrm>
                <a:off x="3491880" y="5301208"/>
                <a:ext cx="1872208" cy="576064"/>
              </a:xfrm>
              <a:prstGeom prst="rightArrow">
                <a:avLst/>
              </a:prstGeom>
              <a:solidFill>
                <a:srgbClr val="EBFCFF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2" t="85500" r="44696" b="6053"/>
            <a:stretch/>
          </p:blipFill>
          <p:spPr bwMode="auto">
            <a:xfrm>
              <a:off x="8460373" y="5062305"/>
              <a:ext cx="193041" cy="249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4" t="77052" r="80977"/>
            <a:stretch/>
          </p:blipFill>
          <p:spPr bwMode="auto">
            <a:xfrm>
              <a:off x="6012160" y="4797152"/>
              <a:ext cx="697934" cy="6772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35" name="Скругленный прямоугольник 34"/>
          <p:cNvSpPr/>
          <p:nvPr/>
        </p:nvSpPr>
        <p:spPr>
          <a:xfrm>
            <a:off x="150465" y="5013176"/>
            <a:ext cx="2736303" cy="112371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вымывание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рекристаллизация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агрегация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131840" y="5013176"/>
            <a:ext cx="2592288" cy="1200329"/>
            <a:chOff x="3131840" y="5013176"/>
            <a:chExt cx="2592288" cy="1200329"/>
          </a:xfrm>
        </p:grpSpPr>
        <p:sp>
          <p:nvSpPr>
            <p:cNvPr id="39" name="TextBox 38"/>
            <p:cNvSpPr txBox="1"/>
            <p:nvPr/>
          </p:nvSpPr>
          <p:spPr>
            <a:xfrm>
              <a:off x="3131840" y="5013176"/>
              <a:ext cx="2592288" cy="1200329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/>
                  </a:solidFill>
                </a:rPr>
                <a:t>Катализаторы «коктейльного» типа</a:t>
              </a:r>
              <a:endPara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82" t="77052" r="58800"/>
            <a:stretch/>
          </p:blipFill>
          <p:spPr bwMode="auto">
            <a:xfrm rot="5400000">
              <a:off x="5181837" y="5627476"/>
              <a:ext cx="321651" cy="6772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41" t="81753" r="49153" b="5164"/>
            <a:stretch/>
          </p:blipFill>
          <p:spPr bwMode="auto">
            <a:xfrm>
              <a:off x="3263932" y="5779195"/>
              <a:ext cx="371964" cy="38610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046212" y="974631"/>
            <a:ext cx="2602653" cy="707886"/>
          </a:xfrm>
          <a:prstGeom prst="wedgeRectCallou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регенерации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023828" y="3789040"/>
            <a:ext cx="2772308" cy="1292662"/>
            <a:chOff x="3023828" y="3789040"/>
            <a:chExt cx="2772308" cy="1292662"/>
          </a:xfrm>
        </p:grpSpPr>
        <p:sp>
          <p:nvSpPr>
            <p:cNvPr id="24" name="TextBox 23"/>
            <p:cNvSpPr txBox="1"/>
            <p:nvPr/>
          </p:nvSpPr>
          <p:spPr>
            <a:xfrm rot="10800000">
              <a:off x="3120548" y="3789040"/>
              <a:ext cx="2531572" cy="1015663"/>
            </a:xfrm>
            <a:prstGeom prst="wedgeRectCallou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rtlCol="0">
              <a:spAutoFit/>
            </a:bodyPr>
            <a:lstStyle/>
            <a:p>
              <a:pPr algn="ctr"/>
              <a:endPara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23828" y="3789040"/>
              <a:ext cx="2772308" cy="1292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Простое отделение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реакционной массы и регенерация</a:t>
              </a:r>
            </a:p>
            <a:p>
              <a:pPr algn="ctr"/>
              <a:endParaRPr lang="ru-RU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604088" y="116632"/>
            <a:ext cx="432408" cy="4388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107504" y="6259959"/>
            <a:ext cx="51631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Pan C. [et al.] / Catalysis communication (2008), 9, 321.</a:t>
            </a:r>
            <a:endParaRPr lang="de-DE" altLang="ko-KR" sz="1100" i="1" dirty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de-DE" altLang="ko-KR" sz="1100" i="1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Proch S. [et al.] / Adv. Synth. </a:t>
            </a:r>
            <a:r>
              <a:rPr lang="de-DE" altLang="ko-KR" sz="1100" i="1" dirty="0" err="1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Catal</a:t>
            </a:r>
            <a:r>
              <a:rPr lang="de-DE" altLang="ko-KR" sz="1100" i="1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. </a:t>
            </a:r>
            <a:r>
              <a:rPr lang="de-DE" altLang="ko-KR" sz="1100" i="1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(2008), 350, 493</a:t>
            </a:r>
            <a:r>
              <a:rPr lang="de-DE" altLang="ko-KR" sz="1100" i="1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.</a:t>
            </a:r>
            <a:endParaRPr lang="ru-RU" altLang="ko-KR" sz="1100" i="1" dirty="0" smtClean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D.B.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Eremin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V.P.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Ananikov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Coordination Chemistry Reviews 346 (2017) 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2-19.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ru-RU" altLang="ko-KR" sz="1100" i="1" dirty="0" smtClean="0">
                <a:latin typeface="+mn-lt"/>
              </a:rPr>
              <a:t> </a:t>
            </a:r>
            <a:endParaRPr lang="ru-RU" altLang="ko-KR" sz="11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550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61044"/>
            <a:ext cx="7515051" cy="417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73" y="-99392"/>
            <a:ext cx="2435463" cy="3096344"/>
          </a:xfrm>
          <a:prstGeom prst="rect">
            <a:avLst/>
          </a:prstGeom>
          <a:ln>
            <a:noFill/>
          </a:ln>
          <a:effectLst>
            <a:glow>
              <a:schemeClr val="bg1">
                <a:alpha val="23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96" y="37902"/>
            <a:ext cx="3456384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Механизм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39552" y="974006"/>
            <a:ext cx="2448272" cy="1878930"/>
            <a:chOff x="539552" y="974006"/>
            <a:chExt cx="2448272" cy="1878930"/>
          </a:xfrm>
        </p:grpSpPr>
        <p:sp>
          <p:nvSpPr>
            <p:cNvPr id="6" name="TextBox 5"/>
            <p:cNvSpPr txBox="1"/>
            <p:nvPr/>
          </p:nvSpPr>
          <p:spPr>
            <a:xfrm>
              <a:off x="539552" y="974006"/>
              <a:ext cx="2448272" cy="510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Comic Sans MS" panose="030F0702030302020204" pitchFamily="66" charset="0"/>
                </a:rPr>
                <a:t>Гетерогенный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1600" y="1529497"/>
              <a:ext cx="16561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Протекает на поверхности </a:t>
              </a:r>
              <a:r>
                <a:rPr lang="ru-RU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наночастиц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Pd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372200" y="974006"/>
            <a:ext cx="2232248" cy="2186707"/>
            <a:chOff x="6372200" y="974006"/>
            <a:chExt cx="2232248" cy="2186707"/>
          </a:xfrm>
        </p:grpSpPr>
        <p:sp>
          <p:nvSpPr>
            <p:cNvPr id="8" name="TextBox 7"/>
            <p:cNvSpPr txBox="1"/>
            <p:nvPr/>
          </p:nvSpPr>
          <p:spPr>
            <a:xfrm>
              <a:off x="6372200" y="974006"/>
              <a:ext cx="2232248" cy="510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Comic Sans MS" panose="030F0702030302020204" pitchFamily="66" charset="0"/>
                </a:rPr>
                <a:t>Гомогенный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34013" y="1529497"/>
              <a:ext cx="182641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Протекает с участием растворенных форм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Pd</a:t>
              </a:r>
              <a:endPara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04088" y="116632"/>
            <a:ext cx="432408" cy="4388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2093" y="6407750"/>
            <a:ext cx="35901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Pröckl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[et al.] /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Angew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Chem., 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(2004), 43, 1881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−1882.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6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6552728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Comic Sans MS" panose="030F0702030302020204" pitchFamily="66" charset="0"/>
              </a:rPr>
              <a:t>Сверхсшитый</a:t>
            </a:r>
            <a:r>
              <a:rPr lang="ru-RU" sz="2400" dirty="0" smtClean="0">
                <a:latin typeface="Comic Sans MS" panose="030F0702030302020204" pitchFamily="66" charset="0"/>
              </a:rPr>
              <a:t> полистирол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2604"/>
            <a:ext cx="4817129" cy="373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04088" y="116632"/>
            <a:ext cx="432408" cy="4388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233917"/>
              </p:ext>
            </p:extLst>
          </p:nvPr>
        </p:nvGraphicFramePr>
        <p:xfrm>
          <a:off x="395536" y="4239304"/>
          <a:ext cx="8400256" cy="228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872208"/>
                <a:gridCol w="1703512"/>
              </a:tblGrid>
              <a:tr h="367193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MN100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MN270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19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Функциональная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Третичный амин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19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пор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менее)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мл/г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мл/г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19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Микропоры и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мезопоры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преобладают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поверхности (не менее)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724 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м²/г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1373 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м²/г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49" y="688312"/>
            <a:ext cx="3170907" cy="295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92080" y="3620924"/>
            <a:ext cx="3600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СПС</a:t>
            </a:r>
            <a:r>
              <a:rPr lang="en-US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00 %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Pastukhov</a:t>
            </a:r>
            <a:r>
              <a:rPr lang="en-US" alt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A.V., </a:t>
            </a:r>
          </a:p>
          <a:p>
            <a:pPr algn="ctr"/>
            <a:r>
              <a:rPr lang="en-US" alt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A.N. </a:t>
            </a:r>
            <a:r>
              <a:rPr lang="en-US" alt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Nesmeyanov</a:t>
            </a:r>
            <a:r>
              <a:rPr lang="en-US" alt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Institute of </a:t>
            </a:r>
            <a:r>
              <a:rPr lang="en-US" alt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Organoelement</a:t>
            </a:r>
            <a:r>
              <a:rPr lang="en-US" alt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Compounds Russian  Academy of Sciences, Russia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71800" y="3933056"/>
            <a:ext cx="3052497" cy="64698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Катализаторы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106006"/>
            <a:ext cx="8388424" cy="442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mic Sans MS" panose="030F0702030302020204" pitchFamily="66" charset="0"/>
              </a:rPr>
              <a:t>Методика синтеза </a:t>
            </a:r>
            <a:r>
              <a:rPr lang="ru-RU" sz="2000" dirty="0" smtClean="0">
                <a:latin typeface="Comic Sans MS" panose="030F0702030302020204" pitchFamily="66" charset="0"/>
              </a:rPr>
              <a:t>монометаллических каталитических </a:t>
            </a:r>
            <a:r>
              <a:rPr lang="ru-RU" sz="2000" dirty="0" smtClean="0">
                <a:latin typeface="Comic Sans MS" panose="030F0702030302020204" pitchFamily="66" charset="0"/>
              </a:rPr>
              <a:t>систем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934142"/>
            <a:ext cx="2592288" cy="64698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Прекурсоры</a:t>
            </a:r>
            <a:endParaRPr lang="ru-RU" sz="32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13473"/>
            <a:ext cx="208823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Измельчение полимера до размера фракций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63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1640994"/>
            <a:ext cx="208823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Промывка водой, ацетоном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1477233"/>
            <a:ext cx="18002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Сушка до постоянной массы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3009146"/>
            <a:ext cx="1800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Сушка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981289"/>
            <a:ext cx="15921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Пропитка раствором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3009146"/>
            <a:ext cx="208823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845385"/>
            <a:ext cx="208823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Сушка 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постоянной массы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339752" y="1772816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004048" y="1772816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flipH="1">
            <a:off x="2339752" y="3140968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flipH="1">
            <a:off x="5004048" y="3140968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429514">
            <a:off x="7403507" y="1514220"/>
            <a:ext cx="587611" cy="404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0170486" flipH="1">
            <a:off x="7368749" y="3053212"/>
            <a:ext cx="577512" cy="421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51520" y="6014566"/>
            <a:ext cx="2376264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PdCl</a:t>
            </a:r>
            <a:r>
              <a:rPr lang="ru-RU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5294486"/>
            <a:ext cx="2376264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PdCl</a:t>
            </a:r>
            <a:r>
              <a:rPr lang="ru-RU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520" y="4580042"/>
            <a:ext cx="2376264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PdCl</a:t>
            </a:r>
            <a:r>
              <a:rPr lang="ru-RU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2699792" y="4653136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699792" y="5373216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2699792" y="6093296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131840" y="4581128"/>
            <a:ext cx="2592288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2%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/MN270-1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31840" y="5304668"/>
            <a:ext cx="2592288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2%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/MN270-2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31840" y="6053931"/>
            <a:ext cx="2592288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2%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/MN270-3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04088" y="116632"/>
            <a:ext cx="432408" cy="4388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99272"/>
              </p:ext>
            </p:extLst>
          </p:nvPr>
        </p:nvGraphicFramePr>
        <p:xfrm>
          <a:off x="5724128" y="3717032"/>
          <a:ext cx="3419871" cy="3140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Фотография Photo Editor" r:id="rId4" imgW="6504762" imgH="4648849" progId="MSPhotoEd.3">
                  <p:embed/>
                </p:oleObj>
              </mc:Choice>
              <mc:Fallback>
                <p:oleObj name="Фотография Photo Editor" r:id="rId4" imgW="6504762" imgH="4648849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717032"/>
                        <a:ext cx="3419871" cy="3140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259632" y="548680"/>
            <a:ext cx="7416824" cy="1008112"/>
            <a:chOff x="1259632" y="548680"/>
            <a:chExt cx="7416824" cy="1008112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1259632" y="548680"/>
              <a:ext cx="5472608" cy="1008112"/>
              <a:chOff x="1259632" y="548680"/>
              <a:chExt cx="5472608" cy="1008112"/>
            </a:xfrm>
          </p:grpSpPr>
          <p:pic>
            <p:nvPicPr>
              <p:cNvPr id="38" name="Рисунок 1" descr="C:\Documents and Settings\prepod\Local Settings\Temporary Internet Files\Content.Word\P3100049.jpg"/>
              <p:cNvPicPr>
                <a:picLocks noChangeAspect="1" noChangeArrowheads="1"/>
              </p:cNvPicPr>
              <p:nvPr/>
            </p:nvPicPr>
            <p:blipFill>
              <a:blip r:embed="rId6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3667" y="548680"/>
                <a:ext cx="1898573" cy="936104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4" y="548680"/>
                <a:ext cx="1894723" cy="1008112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9" name="Прямая со стрелкой 18"/>
              <p:cNvCxnSpPr/>
              <p:nvPr/>
            </p:nvCxnSpPr>
            <p:spPr>
              <a:xfrm flipV="1">
                <a:off x="1259632" y="980728"/>
                <a:ext cx="864096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 стрелкой 38"/>
              <p:cNvCxnSpPr/>
              <p:nvPr/>
            </p:nvCxnSpPr>
            <p:spPr>
              <a:xfrm>
                <a:off x="4211960" y="980728"/>
                <a:ext cx="5844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" name="Рисунок 40" descr="C:\Documents and Settings\prepod\Local Settings\Temporary Internet Files\Content.Word\P3100065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52205" y="548680"/>
              <a:ext cx="1924251" cy="936104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</p:spPr>
        </p:pic>
        <p:sp>
          <p:nvSpPr>
            <p:cNvPr id="43" name="TextBox 42"/>
            <p:cNvSpPr txBox="1"/>
            <p:nvPr/>
          </p:nvSpPr>
          <p:spPr>
            <a:xfrm>
              <a:off x="7452320" y="1053896"/>
              <a:ext cx="1224136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MN270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52120" y="1083513"/>
              <a:ext cx="1080120" cy="400110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MN100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237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500404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248" y="5805264"/>
            <a:ext cx="477078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реактор, 2 – измерительная бюретка,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уравнительный сосуд, 4 – кривошипно-шатунный механизм, 5 –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электродвигатель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2564904"/>
            <a:ext cx="1294585" cy="369332"/>
          </a:xfrm>
          <a:prstGeom prst="rect">
            <a:avLst/>
          </a:prstGeom>
          <a:ln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endParaRPr lang="ru-RU" cap="all" dirty="0" smtClean="0">
              <a:ln w="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428936"/>
              </p:ext>
            </p:extLst>
          </p:nvPr>
        </p:nvGraphicFramePr>
        <p:xfrm>
          <a:off x="4932040" y="2924944"/>
          <a:ext cx="4104456" cy="163789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16224"/>
                <a:gridCol w="2088232"/>
              </a:tblGrid>
              <a:tr h="20031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1600" b="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2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Атмосфера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Растворитель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этанол-вода 5:1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83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перемешивания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/мин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692361"/>
              </p:ext>
            </p:extLst>
          </p:nvPr>
        </p:nvGraphicFramePr>
        <p:xfrm>
          <a:off x="4932040" y="4941168"/>
          <a:ext cx="4104456" cy="183847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52228"/>
                <a:gridCol w="2052228"/>
              </a:tblGrid>
              <a:tr h="20813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4-броманизол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ммоль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57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Фенилбороновая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ммоль</a:t>
                      </a:r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84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ммоль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0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Катализатор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мг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99792" y="3100898"/>
            <a:ext cx="1768497" cy="400110"/>
          </a:xfrm>
          <a:prstGeom prst="rect">
            <a:avLst/>
          </a:prstGeom>
          <a:ln>
            <a:solidFill>
              <a:schemeClr val="tx2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cap="all" dirty="0" smtClean="0">
                <a:ln w="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</a:t>
            </a:r>
            <a:endParaRPr lang="ru-RU" cap="all" dirty="0" smtClean="0">
              <a:ln w="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44624"/>
            <a:ext cx="7704856" cy="510778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Методика проведения реакции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04088" y="116632"/>
            <a:ext cx="432408" cy="4388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3059832" y="2226350"/>
            <a:ext cx="4752528" cy="2714818"/>
            <a:chOff x="3059832" y="2226350"/>
            <a:chExt cx="4752528" cy="2714818"/>
          </a:xfrm>
        </p:grpSpPr>
        <p:sp>
          <p:nvSpPr>
            <p:cNvPr id="15" name="TextBox 14"/>
            <p:cNvSpPr txBox="1"/>
            <p:nvPr/>
          </p:nvSpPr>
          <p:spPr>
            <a:xfrm>
              <a:off x="6236596" y="4571836"/>
              <a:ext cx="1575764" cy="369332"/>
            </a:xfrm>
            <a:prstGeom prst="rect">
              <a:avLst/>
            </a:prstGeom>
            <a:ln>
              <a:noFill/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ru-RU" cap="all" dirty="0" smtClean="0">
                  <a:ln w="0">
                    <a:solidFill>
                      <a:schemeClr val="tx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Вещества</a:t>
              </a:r>
              <a:endParaRPr lang="ru-RU" cap="all" dirty="0" smtClean="0">
                <a:ln w="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endParaRPr>
            </a:p>
          </p:txBody>
        </p:sp>
        <p:cxnSp>
          <p:nvCxnSpPr>
            <p:cNvPr id="3" name="Прямая соединительная линия 2"/>
            <p:cNvCxnSpPr/>
            <p:nvPr/>
          </p:nvCxnSpPr>
          <p:spPr>
            <a:xfrm>
              <a:off x="3059832" y="2420888"/>
              <a:ext cx="0" cy="1347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3059832" y="2555612"/>
              <a:ext cx="4752528" cy="92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V="1">
              <a:off x="7812360" y="2276872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788024" y="2226350"/>
              <a:ext cx="15406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гомосочетание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67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7000"/>
                    </a14:imgEffect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12" b="8071"/>
          <a:stretch/>
        </p:blipFill>
        <p:spPr bwMode="auto">
          <a:xfrm>
            <a:off x="405806" y="116632"/>
            <a:ext cx="5750370" cy="420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37902"/>
            <a:ext cx="4824536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Каталитическое тестирование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0152" y="548680"/>
            <a:ext cx="3096344" cy="919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Влияние </a:t>
            </a:r>
            <a:r>
              <a:rPr lang="ru-RU" sz="2400" dirty="0" err="1" smtClean="0">
                <a:latin typeface="Comic Sans MS" panose="030F0702030302020204" pitchFamily="66" charset="0"/>
              </a:rPr>
              <a:t>прекурсора</a:t>
            </a:r>
            <a:endParaRPr lang="ru-RU" sz="24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79812" y="4109010"/>
            <a:ext cx="11881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Время, с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19672" y="3140968"/>
            <a:ext cx="576064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9117" y="745021"/>
            <a:ext cx="492443" cy="26839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Конверсия 4-БрАн, %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87"/>
          <a:stretch/>
        </p:blipFill>
        <p:spPr bwMode="auto">
          <a:xfrm>
            <a:off x="6083808" y="1772816"/>
            <a:ext cx="2808672" cy="2717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610988"/>
              </p:ext>
            </p:extLst>
          </p:nvPr>
        </p:nvGraphicFramePr>
        <p:xfrm>
          <a:off x="2915816" y="4509121"/>
          <a:ext cx="6012161" cy="22322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42750"/>
                <a:gridCol w="1942750"/>
                <a:gridCol w="2126661"/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Катализатор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Конверсия, %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Селективность, %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3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 </a:t>
                      </a:r>
                      <a:r>
                        <a:rPr lang="en-US" sz="2000" dirty="0" err="1" smtClean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en-US" sz="2000" dirty="0" smtClean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/MN270-1</a:t>
                      </a:r>
                      <a:endParaRPr lang="ru-RU" sz="2000" dirty="0" smtClean="0">
                        <a:ln>
                          <a:solidFill>
                            <a:schemeClr val="tx1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89.9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97.2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 </a:t>
                      </a:r>
                      <a:r>
                        <a:rPr lang="en-US" sz="2000" dirty="0" err="1" smtClean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en-US" sz="2000" dirty="0" smtClean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/MN270-</a:t>
                      </a:r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89</a:t>
                      </a:r>
                      <a:r>
                        <a:rPr lang="ru-RU" sz="2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98.4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5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 </a:t>
                      </a:r>
                      <a:r>
                        <a:rPr lang="en-US" sz="2000" dirty="0" err="1" smtClean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en-US" sz="2000" dirty="0" smtClean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/MN270-</a:t>
                      </a:r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88.6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97.2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460432" y="109875"/>
            <a:ext cx="432408" cy="4388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6237312"/>
            <a:ext cx="2592288" cy="51077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PdCl</a:t>
            </a:r>
            <a:r>
              <a:rPr lang="ru-RU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5726534"/>
            <a:ext cx="2592288" cy="51077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PdCl</a:t>
            </a:r>
            <a:r>
              <a:rPr lang="ru-RU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5222478"/>
            <a:ext cx="2592288" cy="51077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PdCl</a:t>
            </a:r>
            <a:r>
              <a:rPr lang="ru-RU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4578310"/>
            <a:ext cx="2808312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Прекурсоры</a:t>
            </a:r>
            <a:endParaRPr lang="ru-RU" sz="28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187624" y="2420888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107504" y="548680"/>
            <a:ext cx="1656184" cy="5944021"/>
            <a:chOff x="107504" y="548680"/>
            <a:chExt cx="1656184" cy="5944021"/>
          </a:xfrm>
        </p:grpSpPr>
        <p:cxnSp>
          <p:nvCxnSpPr>
            <p:cNvPr id="19" name="Прямая со стрелкой 18"/>
            <p:cNvCxnSpPr/>
            <p:nvPr/>
          </p:nvCxnSpPr>
          <p:spPr>
            <a:xfrm>
              <a:off x="1475656" y="548680"/>
              <a:ext cx="288032" cy="4597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>
              <a:endCxn id="15" idx="1"/>
            </p:cNvCxnSpPr>
            <p:nvPr/>
          </p:nvCxnSpPr>
          <p:spPr>
            <a:xfrm>
              <a:off x="107504" y="5726534"/>
              <a:ext cx="216024" cy="76616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6156176" y="1530003"/>
            <a:ext cx="2880320" cy="2880320"/>
            <a:chOff x="6156176" y="1530003"/>
            <a:chExt cx="2880320" cy="288032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156176" y="1530003"/>
              <a:ext cx="2880320" cy="2880320"/>
              <a:chOff x="6156176" y="1530003"/>
              <a:chExt cx="2880320" cy="2880320"/>
            </a:xfrm>
          </p:grpSpPr>
          <p:pic>
            <p:nvPicPr>
              <p:cNvPr id="5122" name="Picture 2" descr="529-1-c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176" y="1530003"/>
                <a:ext cx="2880320" cy="2880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7452320" y="1580852"/>
                <a:ext cx="1542554" cy="4079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softEdge rad="635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6000" tIns="36000" rIns="36000" bIns="360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</a:t>
                </a:r>
                <a:r>
                  <a:rPr kumimoji="0" lang="en-US" altLang="ru-RU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/MN270-3</a:t>
                </a:r>
                <a:endParaRPr kumimoji="0" lang="ru-RU" alt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7416316" y="3933056"/>
              <a:ext cx="1620180" cy="364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ru-RU" altLang="ru-RU" sz="1600" b="0" i="0" u="none" strike="noStrike" cap="none" normalizeH="0" baseline="0" dirty="0" err="1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kumimoji="0" lang="ru-RU" altLang="ru-RU" sz="1600" b="0" i="0" u="none" strike="noStrike" cap="none" normalizeH="0" baseline="-25000" dirty="0" err="1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ru-RU" altLang="ru-RU" sz="1600" b="0" i="0" u="none" strike="noStrike" cap="none" normalizeH="0" baseline="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5.2 ± 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2.6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ru-RU" altLang="ru-RU" sz="1600" b="0" i="0" u="none" strike="noStrike" cap="none" normalizeH="0" baseline="0" dirty="0" err="1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нм</a:t>
              </a:r>
              <a:endParaRPr kumimoji="0" lang="ru-RU" altLang="ru-RU" sz="1600" b="0" i="0" u="none" strike="noStrike" cap="none" normalizeH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7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4088" y="116632"/>
            <a:ext cx="432408" cy="4388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0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2780928"/>
            <a:ext cx="2592288" cy="46166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PdCl</a:t>
            </a:r>
            <a:r>
              <a:rPr lang="ru-RU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523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177039" cy="303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3968" y="80645"/>
            <a:ext cx="3240360" cy="51077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Влияние полимера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6993"/>
            <a:ext cx="3456384" cy="331236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456-1-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36338"/>
            <a:ext cx="3177039" cy="31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87624" y="6232589"/>
            <a:ext cx="2088232" cy="50877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ru-RU" altLang="ru-RU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4.3 ± 1.2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331640" y="2492896"/>
            <a:ext cx="1944216" cy="5087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ru-RU" altLang="ru-RU" sz="2000" b="0" i="0" u="none" strike="noStrike" cap="none" normalizeH="0" baseline="-25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ru-RU" altLang="ru-RU" sz="2000" b="0" i="0" u="none" strike="noStrike" cap="none" normalizeH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6.7 ± 1.6 </a:t>
            </a:r>
            <a:r>
              <a:rPr kumimoji="0" lang="ru-RU" altLang="ru-RU" sz="2000" b="0" i="0" u="none" strike="noStrike" cap="none" normalizeH="0" baseline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endParaRPr kumimoji="0" lang="ru-RU" altLang="ru-RU" sz="2000" b="0" i="0" u="none" strike="noStrike" cap="none" normalizeH="0" baseline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3615407"/>
            <a:ext cx="1512168" cy="461665"/>
          </a:xfrm>
          <a:prstGeom prst="rect">
            <a:avLst/>
          </a:prstGeom>
          <a:ln>
            <a:noFill/>
          </a:ln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MN100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44624"/>
            <a:ext cx="151216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MN270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836712"/>
            <a:ext cx="3618148" cy="170816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сформировались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агрегаты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диаметром</a:t>
            </a:r>
            <a:r>
              <a:rPr lang="ru-RU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</a:t>
            </a:r>
            <a:r>
              <a:rPr lang="en-US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alt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563888" y="1340768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95536" y="260648"/>
            <a:ext cx="2304256" cy="2012846"/>
            <a:chOff x="467544" y="336034"/>
            <a:chExt cx="2304256" cy="2012846"/>
          </a:xfrm>
        </p:grpSpPr>
        <p:sp>
          <p:nvSpPr>
            <p:cNvPr id="8" name="Овал 7"/>
            <p:cNvSpPr/>
            <p:nvPr/>
          </p:nvSpPr>
          <p:spPr>
            <a:xfrm>
              <a:off x="467544" y="336034"/>
              <a:ext cx="432048" cy="4286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619944" y="1124744"/>
              <a:ext cx="432048" cy="4286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339752" y="552058"/>
              <a:ext cx="432048" cy="4286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1331640" y="1920210"/>
              <a:ext cx="432048" cy="4286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-476944" y="2996952"/>
            <a:ext cx="432886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ПЭМ микрофотографии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катализаторов после реакции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35896" y="3284984"/>
            <a:ext cx="1944216" cy="138499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узкое распределение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размерам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8543044">
            <a:off x="3426332" y="4913406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4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14811</TotalTime>
  <Words>652</Words>
  <Application>Microsoft Office PowerPoint</Application>
  <PresentationFormat>Экран (4:3)</PresentationFormat>
  <Paragraphs>197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Фотография Photo Editor</vt:lpstr>
      <vt:lpstr>Реакция кросс-сочетания  Сузуки-Мияура  с применением полимерных палладиевых катализаторов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152</cp:revision>
  <dcterms:created xsi:type="dcterms:W3CDTF">2019-01-26T15:45:27Z</dcterms:created>
  <dcterms:modified xsi:type="dcterms:W3CDTF">2019-02-06T22:35:16Z</dcterms:modified>
</cp:coreProperties>
</file>